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530" r:id="rId2"/>
    <p:sldId id="573" r:id="rId3"/>
    <p:sldId id="557" r:id="rId4"/>
    <p:sldId id="547" r:id="rId5"/>
    <p:sldId id="561" r:id="rId6"/>
    <p:sldId id="562" r:id="rId7"/>
    <p:sldId id="563" r:id="rId8"/>
    <p:sldId id="564" r:id="rId9"/>
    <p:sldId id="565" r:id="rId10"/>
    <p:sldId id="572" r:id="rId11"/>
    <p:sldId id="566" r:id="rId12"/>
    <p:sldId id="567" r:id="rId13"/>
    <p:sldId id="568" r:id="rId14"/>
    <p:sldId id="570" r:id="rId15"/>
    <p:sldId id="569" r:id="rId16"/>
    <p:sldId id="554" r:id="rId17"/>
    <p:sldId id="559" r:id="rId18"/>
    <p:sldId id="556" r:id="rId1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5pPr>
    <a:lvl6pPr marL="2286000" algn="l" defTabSz="914400" rtl="0" eaLnBrk="1" latinLnBrk="0" hangingPunct="1">
      <a:defRPr sz="2400" kern="1200">
        <a:solidFill>
          <a:schemeClr val="tx1"/>
        </a:solidFill>
        <a:latin typeface="Arial" charset="0"/>
        <a:ea typeface="ＭＳ Ｐゴシック" pitchFamily="-65" charset="-128"/>
        <a:cs typeface="+mn-cs"/>
      </a:defRPr>
    </a:lvl6pPr>
    <a:lvl7pPr marL="2743200" algn="l" defTabSz="914400" rtl="0" eaLnBrk="1" latinLnBrk="0" hangingPunct="1">
      <a:defRPr sz="2400" kern="1200">
        <a:solidFill>
          <a:schemeClr val="tx1"/>
        </a:solidFill>
        <a:latin typeface="Arial" charset="0"/>
        <a:ea typeface="ＭＳ Ｐゴシック" pitchFamily="-65" charset="-128"/>
        <a:cs typeface="+mn-cs"/>
      </a:defRPr>
    </a:lvl7pPr>
    <a:lvl8pPr marL="3200400" algn="l" defTabSz="914400" rtl="0" eaLnBrk="1" latinLnBrk="0" hangingPunct="1">
      <a:defRPr sz="2400" kern="1200">
        <a:solidFill>
          <a:schemeClr val="tx1"/>
        </a:solidFill>
        <a:latin typeface="Arial" charset="0"/>
        <a:ea typeface="ＭＳ Ｐゴシック" pitchFamily="-65" charset="-128"/>
        <a:cs typeface="+mn-cs"/>
      </a:defRPr>
    </a:lvl8pPr>
    <a:lvl9pPr marL="3657600" algn="l" defTabSz="914400" rtl="0" eaLnBrk="1" latinLnBrk="0" hangingPunct="1">
      <a:defRPr sz="2400"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3925">
          <p15:clr>
            <a:srgbClr val="A4A3A4"/>
          </p15:clr>
        </p15:guide>
        <p15:guide id="2" pos="555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1BE3"/>
    <a:srgbClr val="0000CC"/>
    <a:srgbClr val="0091FE"/>
    <a:srgbClr val="D1F3FF"/>
    <a:srgbClr val="C7CAEA"/>
    <a:srgbClr val="FFFF00"/>
    <a:srgbClr val="FFFF66"/>
    <a:srgbClr val="CCCC00"/>
    <a:srgbClr val="688EFB"/>
    <a:srgbClr val="AD8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2" autoAdjust="0"/>
    <p:restoredTop sz="76763" autoAdjust="0"/>
  </p:normalViewPr>
  <p:slideViewPr>
    <p:cSldViewPr snapToGrid="0">
      <p:cViewPr varScale="1">
        <p:scale>
          <a:sx n="74" d="100"/>
          <a:sy n="74" d="100"/>
        </p:scale>
        <p:origin x="1134" y="72"/>
      </p:cViewPr>
      <p:guideLst>
        <p:guide orient="horz" pos="3925"/>
        <p:guide pos="55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0483" name="Rectangle 3"/>
          <p:cNvSpPr>
            <a:spLocks noGrp="1" noChangeArrowheads="1"/>
          </p:cNvSpPr>
          <p:nvPr>
            <p:ph type="dt" sz="quarter" idx="1"/>
          </p:nvPr>
        </p:nvSpPr>
        <p:spPr bwMode="auto">
          <a:xfrm>
            <a:off x="3972561"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0484" name="Rectangle 4"/>
          <p:cNvSpPr>
            <a:spLocks noGrp="1" noChangeArrowheads="1"/>
          </p:cNvSpPr>
          <p:nvPr>
            <p:ph type="ftr" sz="quarter" idx="2"/>
          </p:nvPr>
        </p:nvSpPr>
        <p:spPr bwMode="auto">
          <a:xfrm>
            <a:off x="0" y="8831581"/>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0485" name="Rectangle 5"/>
          <p:cNvSpPr>
            <a:spLocks noGrp="1" noChangeArrowheads="1"/>
          </p:cNvSpPr>
          <p:nvPr>
            <p:ph type="sldNum" sz="quarter" idx="3"/>
          </p:nvPr>
        </p:nvSpPr>
        <p:spPr bwMode="auto">
          <a:xfrm>
            <a:off x="3972561" y="8831581"/>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F26AF3E-5D62-494E-B8ED-7A4873A51499}" type="slidenum">
              <a:rPr lang="en-US"/>
              <a:pPr/>
              <a:t>‹#›</a:t>
            </a:fld>
            <a:endParaRPr lang="en-US" dirty="0"/>
          </a:p>
        </p:txBody>
      </p:sp>
    </p:spTree>
    <p:extLst>
      <p:ext uri="{BB962C8B-B14F-4D97-AF65-F5344CB8AC3E}">
        <p14:creationId xmlns:p14="http://schemas.microsoft.com/office/powerpoint/2010/main" val="4158784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972561"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1" y="4415791"/>
            <a:ext cx="5140960" cy="4183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31581"/>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972561" y="8831581"/>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C352F23-C04C-4655-BBD8-C9D1184F3A54}" type="slidenum">
              <a:rPr lang="en-US"/>
              <a:pPr/>
              <a:t>‹#›</a:t>
            </a:fld>
            <a:endParaRPr lang="en-US" dirty="0"/>
          </a:p>
        </p:txBody>
      </p:sp>
    </p:spTree>
    <p:extLst>
      <p:ext uri="{BB962C8B-B14F-4D97-AF65-F5344CB8AC3E}">
        <p14:creationId xmlns:p14="http://schemas.microsoft.com/office/powerpoint/2010/main" val="194274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6079436-5EA3-4E09-B34E-3BE5D707E2F5}" type="slidenum">
              <a:rPr lang="en-US" altLang="en-US" smtClean="0"/>
              <a:pPr/>
              <a:t>1</a:t>
            </a:fld>
            <a:endParaRPr lang="en-US" altLang="en-US" dirty="0" smtClean="0"/>
          </a:p>
        </p:txBody>
      </p:sp>
      <p:sp>
        <p:nvSpPr>
          <p:cNvPr id="26627" name="Rectangle 2"/>
          <p:cNvSpPr>
            <a:spLocks noGrp="1" noRot="1" noChangeAspect="1" noChangeArrowheads="1" noTextEdit="1"/>
          </p:cNvSpPr>
          <p:nvPr>
            <p:ph type="sldImg"/>
          </p:nvPr>
        </p:nvSpPr>
        <p:spPr>
          <a:xfrm>
            <a:off x="1179513" y="698500"/>
            <a:ext cx="4646612" cy="3484563"/>
          </a:xfrm>
          <a:ln/>
        </p:spPr>
      </p:sp>
      <p:sp>
        <p:nvSpPr>
          <p:cNvPr id="26628" name="Rectangle 3"/>
          <p:cNvSpPr>
            <a:spLocks noGrp="1" noChangeArrowheads="1"/>
          </p:cNvSpPr>
          <p:nvPr>
            <p:ph type="body" idx="1"/>
          </p:nvPr>
        </p:nvSpPr>
        <p:spPr>
          <a:xfrm>
            <a:off x="935144" y="4415791"/>
            <a:ext cx="5140112" cy="4181789"/>
          </a:xfrm>
          <a:noFill/>
          <a:ln/>
        </p:spPr>
        <p:txBody>
          <a:bodyPr/>
          <a:lstStyle/>
          <a:p>
            <a:pPr eaLnBrk="1" hangingPunct="1"/>
            <a:endParaRPr lang="en-US" altLang="en-US" dirty="0" smtClean="0"/>
          </a:p>
        </p:txBody>
      </p:sp>
    </p:spTree>
    <p:extLst>
      <p:ext uri="{BB962C8B-B14F-4D97-AF65-F5344CB8AC3E}">
        <p14:creationId xmlns:p14="http://schemas.microsoft.com/office/powerpoint/2010/main" val="13725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352F23-C04C-4655-BBD8-C9D1184F3A54}" type="slidenum">
              <a:rPr lang="en-US" smtClean="0"/>
              <a:pPr/>
              <a:t>2</a:t>
            </a:fld>
            <a:endParaRPr lang="en-US" dirty="0"/>
          </a:p>
        </p:txBody>
      </p:sp>
    </p:spTree>
    <p:extLst>
      <p:ext uri="{BB962C8B-B14F-4D97-AF65-F5344CB8AC3E}">
        <p14:creationId xmlns:p14="http://schemas.microsoft.com/office/powerpoint/2010/main" val="178121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352F23-C04C-4655-BBD8-C9D1184F3A54}" type="slidenum">
              <a:rPr lang="en-US" smtClean="0"/>
              <a:pPr/>
              <a:t>4</a:t>
            </a:fld>
            <a:endParaRPr lang="en-US" dirty="0"/>
          </a:p>
        </p:txBody>
      </p:sp>
    </p:spTree>
    <p:extLst>
      <p:ext uri="{BB962C8B-B14F-4D97-AF65-F5344CB8AC3E}">
        <p14:creationId xmlns:p14="http://schemas.microsoft.com/office/powerpoint/2010/main" val="7829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52F23-C04C-4655-BBD8-C9D1184F3A54}" type="slidenum">
              <a:rPr lang="en-US" smtClean="0"/>
              <a:pPr/>
              <a:t>10</a:t>
            </a:fld>
            <a:endParaRPr lang="en-US" dirty="0"/>
          </a:p>
        </p:txBody>
      </p:sp>
    </p:spTree>
    <p:extLst>
      <p:ext uri="{BB962C8B-B14F-4D97-AF65-F5344CB8AC3E}">
        <p14:creationId xmlns:p14="http://schemas.microsoft.com/office/powerpoint/2010/main" val="251816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52F23-C04C-4655-BBD8-C9D1184F3A54}" type="slidenum">
              <a:rPr lang="en-US" smtClean="0"/>
              <a:pPr/>
              <a:t>13</a:t>
            </a:fld>
            <a:endParaRPr lang="en-US" dirty="0"/>
          </a:p>
        </p:txBody>
      </p:sp>
    </p:spTree>
    <p:extLst>
      <p:ext uri="{BB962C8B-B14F-4D97-AF65-F5344CB8AC3E}">
        <p14:creationId xmlns:p14="http://schemas.microsoft.com/office/powerpoint/2010/main" val="251816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a:solidFill>
                <a:schemeClr val="tx1"/>
              </a:solidFill>
              <a:latin typeface="Arial" pitchFamily="-112" charset="0"/>
              <a:ea typeface="ＭＳ Ｐゴシック" pitchFamily="-112" charset="-128"/>
              <a:cs typeface="ＭＳ Ｐゴシック" pitchFamily="-112" charset="-128"/>
            </a:endParaRPr>
          </a:p>
        </p:txBody>
      </p:sp>
      <p:sp>
        <p:nvSpPr>
          <p:cNvPr id="4" name="Slide Number Placeholder 3"/>
          <p:cNvSpPr>
            <a:spLocks noGrp="1"/>
          </p:cNvSpPr>
          <p:nvPr>
            <p:ph type="sldNum" sz="quarter" idx="10"/>
          </p:nvPr>
        </p:nvSpPr>
        <p:spPr/>
        <p:txBody>
          <a:bodyPr/>
          <a:lstStyle/>
          <a:p>
            <a:fld id="{EC352F23-C04C-4655-BBD8-C9D1184F3A54}" type="slidenum">
              <a:rPr lang="en-US" smtClean="0"/>
              <a:pPr/>
              <a:t>16</a:t>
            </a:fld>
            <a:endParaRPr lang="en-US" dirty="0"/>
          </a:p>
        </p:txBody>
      </p:sp>
    </p:spTree>
    <p:extLst>
      <p:ext uri="{BB962C8B-B14F-4D97-AF65-F5344CB8AC3E}">
        <p14:creationId xmlns:p14="http://schemas.microsoft.com/office/powerpoint/2010/main" val="101686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A61666-2508-40F3-8569-8BAC9A8F853F}" type="slidenum">
              <a:rPr lang="en-US"/>
              <a:pPr/>
              <a:t>18</a:t>
            </a:fld>
            <a:endParaRPr lang="en-US"/>
          </a:p>
        </p:txBody>
      </p:sp>
      <p:sp>
        <p:nvSpPr>
          <p:cNvPr id="22529" name="Rectangle 1"/>
          <p:cNvSpPr txBox="1">
            <a:spLocks noGrp="1" noRot="1" noChangeAspect="1" noChangeArrowheads="1"/>
          </p:cNvSpPr>
          <p:nvPr>
            <p:ph type="sldImg"/>
          </p:nvPr>
        </p:nvSpPr>
        <p:spPr bwMode="auto">
          <a:xfrm>
            <a:off x="1181100" y="704850"/>
            <a:ext cx="4648200" cy="3486150"/>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01613" y="4414911"/>
            <a:ext cx="5608607" cy="4183086"/>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17192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4" descr="Macintosh HD:Users:kagammage:Documents:Customer work:JOBS ON REVIEW:B1999-simms:Diversity_templates:PowerPoint:Meatball_CMYK_1inch.gif"/>
          <p:cNvPicPr>
            <a:picLocks noChangeAspect="1" noChangeArrowheads="1"/>
          </p:cNvPicPr>
          <p:nvPr userDrawn="1"/>
        </p:nvPicPr>
        <p:blipFill>
          <a:blip r:embed="rId2"/>
          <a:srcRect/>
          <a:stretch>
            <a:fillRect/>
          </a:stretch>
        </p:blipFill>
        <p:spPr bwMode="auto">
          <a:xfrm>
            <a:off x="8243781" y="111279"/>
            <a:ext cx="837367" cy="682355"/>
          </a:xfrm>
          <a:prstGeom prst="rect">
            <a:avLst/>
          </a:prstGeom>
          <a:noFill/>
          <a:ln w="9525">
            <a:noFill/>
            <a:miter lim="800000"/>
            <a:headEnd/>
            <a:tailEnd/>
          </a:ln>
        </p:spPr>
      </p:pic>
      <p:sp>
        <p:nvSpPr>
          <p:cNvPr id="8" name="Rectangle 74"/>
          <p:cNvSpPr>
            <a:spLocks noChangeArrowheads="1"/>
          </p:cNvSpPr>
          <p:nvPr userDrawn="1"/>
        </p:nvSpPr>
        <p:spPr bwMode="auto">
          <a:xfrm>
            <a:off x="306388" y="962830"/>
            <a:ext cx="8837612" cy="53975"/>
          </a:xfrm>
          <a:prstGeom prst="rect">
            <a:avLst/>
          </a:prstGeom>
          <a:gradFill rotWithShape="0">
            <a:gsLst>
              <a:gs pos="0">
                <a:srgbClr val="FF1E05"/>
              </a:gs>
              <a:gs pos="100000">
                <a:schemeClr val="bg1"/>
              </a:gs>
            </a:gsLst>
            <a:lin ang="0" scaled="1"/>
          </a:gradFill>
          <a:ln w="9525">
            <a:noFill/>
            <a:miter lim="800000"/>
            <a:headEnd/>
            <a:tailEnd/>
          </a:ln>
          <a:effectLst/>
        </p:spPr>
        <p:txBody>
          <a:bodyPr wrap="none" anchor="ctr"/>
          <a:lstStyle/>
          <a:p>
            <a:endParaRPr lang="en-US" dirty="0"/>
          </a:p>
        </p:txBody>
      </p:sp>
      <p:sp>
        <p:nvSpPr>
          <p:cNvPr id="12349" name="Rectangle 61"/>
          <p:cNvSpPr>
            <a:spLocks noGrp="1" noChangeArrowheads="1"/>
          </p:cNvSpPr>
          <p:nvPr>
            <p:ph type="ctrTitle" sz="quarter"/>
          </p:nvPr>
        </p:nvSpPr>
        <p:spPr>
          <a:xfrm>
            <a:off x="309563" y="962025"/>
            <a:ext cx="7261225" cy="1497013"/>
          </a:xfrm>
        </p:spPr>
        <p:txBody>
          <a:bodyPr/>
          <a:lstStyle>
            <a:lvl1pPr algn="l">
              <a:defRPr sz="3300"/>
            </a:lvl1pPr>
          </a:lstStyle>
          <a:p>
            <a:r>
              <a:rPr lang="en-US" dirty="0"/>
              <a:t>Click to edit Master title style</a:t>
            </a:r>
          </a:p>
        </p:txBody>
      </p:sp>
      <p:sp>
        <p:nvSpPr>
          <p:cNvPr id="12350" name="Rectangle 62"/>
          <p:cNvSpPr>
            <a:spLocks noGrp="1" noChangeArrowheads="1"/>
          </p:cNvSpPr>
          <p:nvPr>
            <p:ph type="subTitle" sz="quarter" idx="1"/>
          </p:nvPr>
        </p:nvSpPr>
        <p:spPr>
          <a:xfrm>
            <a:off x="303213" y="2730500"/>
            <a:ext cx="7288212" cy="1303338"/>
          </a:xfrm>
        </p:spPr>
        <p:txBody>
          <a:bodyPr/>
          <a:lstStyle>
            <a:lvl1pPr marL="0" indent="0">
              <a:buFontTx/>
              <a:buNone/>
              <a:defRPr sz="1800"/>
            </a:lvl1pPr>
          </a:lstStyle>
          <a:p>
            <a:r>
              <a:rPr lang="en-US"/>
              <a:t>Click to edit Master subtitle style</a:t>
            </a:r>
          </a:p>
        </p:txBody>
      </p:sp>
      <p:sp>
        <p:nvSpPr>
          <p:cNvPr id="12" name="Rectangle 71"/>
          <p:cNvSpPr>
            <a:spLocks noChangeArrowheads="1"/>
          </p:cNvSpPr>
          <p:nvPr userDrawn="1"/>
        </p:nvSpPr>
        <p:spPr bwMode="auto">
          <a:xfrm>
            <a:off x="306388" y="6532595"/>
            <a:ext cx="8837612" cy="44450"/>
          </a:xfrm>
          <a:prstGeom prst="rect">
            <a:avLst/>
          </a:prstGeom>
          <a:gradFill rotWithShape="0">
            <a:gsLst>
              <a:gs pos="0">
                <a:srgbClr val="FF1E05"/>
              </a:gs>
              <a:gs pos="100000">
                <a:schemeClr val="bg1"/>
              </a:gs>
            </a:gsLst>
            <a:lin ang="0" scaled="1"/>
          </a:gradFill>
          <a:ln w="9525">
            <a:noFill/>
            <a:miter lim="800000"/>
            <a:headEnd/>
            <a:tailEnd/>
          </a:ln>
          <a:effectLst/>
        </p:spPr>
        <p:txBody>
          <a:bodyPr wrap="none" anchor="ctr"/>
          <a:lstStyle/>
          <a:p>
            <a:endParaRPr lang="en-US" dirty="0"/>
          </a:p>
        </p:txBody>
      </p:sp>
      <p:sp>
        <p:nvSpPr>
          <p:cNvPr id="9" name="Rectangle 13"/>
          <p:cNvSpPr>
            <a:spLocks noGrp="1" noChangeArrowheads="1"/>
          </p:cNvSpPr>
          <p:nvPr>
            <p:ph type="sldNum" sz="quarter" idx="4"/>
          </p:nvPr>
        </p:nvSpPr>
        <p:spPr bwMode="auto">
          <a:xfrm>
            <a:off x="8785225" y="6629400"/>
            <a:ext cx="3587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vl1pPr>
          </a:lstStyle>
          <a:p>
            <a:fld id="{C3F2B7F3-F2DB-483F-A0A1-3F5ABBCDBFB0}" type="slidenum">
              <a:rPr lang="en-US"/>
              <a:pPr/>
              <a:t>‹#›</a:t>
            </a:fld>
            <a:endParaRPr lang="en-US" dirty="0">
              <a:solidFill>
                <a:srgbClr val="0C419A"/>
              </a:solidFill>
            </a:endParaRPr>
          </a:p>
        </p:txBody>
      </p:sp>
      <p:sp>
        <p:nvSpPr>
          <p:cNvPr id="13" name="Rectangle 78"/>
          <p:cNvSpPr>
            <a:spLocks noChangeArrowheads="1"/>
          </p:cNvSpPr>
          <p:nvPr userDrawn="1"/>
        </p:nvSpPr>
        <p:spPr bwMode="auto">
          <a:xfrm>
            <a:off x="4345125" y="6592084"/>
            <a:ext cx="4362450" cy="247650"/>
          </a:xfrm>
          <a:prstGeom prst="rect">
            <a:avLst/>
          </a:prstGeom>
          <a:noFill/>
          <a:ln w="9525">
            <a:noFill/>
            <a:miter lim="800000"/>
            <a:headEnd/>
            <a:tailEnd/>
          </a:ln>
        </p:spPr>
        <p:txBody>
          <a:bodyPr>
            <a:spAutoFit/>
          </a:bodyPr>
          <a:lstStyle/>
          <a:p>
            <a:pPr algn="r"/>
            <a:r>
              <a:rPr lang="en-US" sz="1000" b="1" dirty="0" smtClean="0">
                <a:solidFill>
                  <a:srgbClr val="0C419A"/>
                </a:solidFill>
              </a:rPr>
              <a:t>S-NPP Workshop </a:t>
            </a:r>
            <a:endParaRPr lang="en-US" sz="1000" i="1" dirty="0">
              <a:solidFill>
                <a:srgbClr val="FF1900"/>
              </a:solidFill>
            </a:endParaRPr>
          </a:p>
        </p:txBody>
      </p:sp>
      <p:pic>
        <p:nvPicPr>
          <p:cNvPr id="10" name="Picture 167" descr="DR-LOGO-sats2"/>
          <p:cNvPicPr>
            <a:picLocks noChangeAspect="1" noChangeArrowheads="1"/>
          </p:cNvPicPr>
          <p:nvPr userDrawn="1"/>
        </p:nvPicPr>
        <p:blipFill>
          <a:blip r:embed="rId3"/>
          <a:srcRect/>
          <a:stretch>
            <a:fillRect/>
          </a:stretch>
        </p:blipFill>
        <p:spPr bwMode="auto">
          <a:xfrm>
            <a:off x="0" y="0"/>
            <a:ext cx="1447800" cy="8382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fld id="{73FD3F9D-3036-4FF1-B84E-8D6DA9EB4A1A}" type="slidenum">
              <a:rPr lang="en-US"/>
              <a:pPr/>
              <a:t>‹#›</a:t>
            </a:fld>
            <a:endParaRPr lang="en-US" dirty="0">
              <a:solidFill>
                <a:srgbClr val="0C419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330200"/>
            <a:ext cx="2136775" cy="593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30200"/>
            <a:ext cx="6257925" cy="593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fld id="{C8B33AC8-49D2-4B5F-9240-A823D11AF2A4}" type="slidenum">
              <a:rPr lang="en-US"/>
              <a:pPr/>
              <a:t>‹#›</a:t>
            </a:fld>
            <a:endParaRPr lang="en-US" dirty="0">
              <a:solidFill>
                <a:srgbClr val="0C419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fld id="{29B231D1-57B4-469A-B71D-6488C28EE214}" type="slidenum">
              <a:rPr lang="en-US"/>
              <a:pPr/>
              <a:t>‹#›</a:t>
            </a:fld>
            <a:endParaRPr lang="en-US" dirty="0">
              <a:solidFill>
                <a:srgbClr val="0C419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469147"/>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46701"/>
            <a:ext cx="7772400" cy="6349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28842027-D756-4729-B019-3D9903041572}" type="slidenum">
              <a:rPr lang="en-US"/>
              <a:pPr/>
              <a:t>‹#›</a:t>
            </a:fld>
            <a:endParaRPr lang="en-US" dirty="0">
              <a:solidFill>
                <a:srgbClr val="0C419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462088"/>
            <a:ext cx="41275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1462088"/>
            <a:ext cx="41275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fld id="{5152273B-772E-4958-A2B9-E0D913758A29}" type="slidenum">
              <a:rPr lang="en-US"/>
              <a:pPr/>
              <a:t>‹#›</a:t>
            </a:fld>
            <a:endParaRPr lang="en-US" dirty="0">
              <a:solidFill>
                <a:srgbClr val="0C419A"/>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fld id="{8D5851E1-5F84-40ED-8549-E8C13B8C03FD}" type="slidenum">
              <a:rPr lang="en-US"/>
              <a:pPr/>
              <a:t>‹#›</a:t>
            </a:fld>
            <a:endParaRPr lang="en-US" dirty="0">
              <a:solidFill>
                <a:srgbClr val="0C419A"/>
              </a:solidFill>
            </a:endParaRPr>
          </a:p>
        </p:txBody>
      </p:sp>
      <p:sp>
        <p:nvSpPr>
          <p:cNvPr id="11" name="Rectangle 2"/>
          <p:cNvSpPr>
            <a:spLocks noGrp="1" noChangeArrowheads="1"/>
          </p:cNvSpPr>
          <p:nvPr>
            <p:ph type="title"/>
          </p:nvPr>
        </p:nvSpPr>
        <p:spPr bwMode="auto">
          <a:xfrm>
            <a:off x="1134978" y="144463"/>
            <a:ext cx="6931470"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8785225" y="6629400"/>
            <a:ext cx="358775" cy="228600"/>
          </a:xfrm>
          <a:ln/>
        </p:spPr>
        <p:txBody>
          <a:bodyPr/>
          <a:lstStyle>
            <a:lvl1pPr>
              <a:defRPr sz="1000"/>
            </a:lvl1pPr>
          </a:lstStyle>
          <a:p>
            <a:fld id="{EE15852F-0E5F-41B0-AFBF-8A2D7E1AD285}" type="slidenum">
              <a:rPr lang="en-US" smtClean="0"/>
              <a:pPr/>
              <a:t>‹#›</a:t>
            </a:fld>
            <a:endParaRPr lang="en-US" dirty="0">
              <a:solidFill>
                <a:srgbClr val="0C419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33A1C4B8-A28E-4667-A499-AC7E4664F94E}" type="slidenum">
              <a:rPr lang="en-US"/>
              <a:pPr/>
              <a:t>‹#›</a:t>
            </a:fld>
            <a:endParaRPr lang="en-US" dirty="0">
              <a:solidFill>
                <a:srgbClr val="0C419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10467"/>
            <a:ext cx="5111750" cy="48156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BF4B00E5-35E9-4CF6-AF79-1B78D78D7171}" type="slidenum">
              <a:rPr lang="en-US"/>
              <a:pPr/>
              <a:t>‹#›</a:t>
            </a:fld>
            <a:endParaRPr lang="en-US" dirty="0">
              <a:solidFill>
                <a:srgbClr val="0C419A"/>
              </a:solidFill>
            </a:endParaRPr>
          </a:p>
        </p:txBody>
      </p:sp>
      <p:sp>
        <p:nvSpPr>
          <p:cNvPr id="6" name="Rectangle 2"/>
          <p:cNvSpPr>
            <a:spLocks noGrp="1" noChangeArrowheads="1"/>
          </p:cNvSpPr>
          <p:nvPr>
            <p:ph type="title"/>
          </p:nvPr>
        </p:nvSpPr>
        <p:spPr bwMode="auto">
          <a:xfrm>
            <a:off x="1134978" y="144463"/>
            <a:ext cx="6931470"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74763"/>
            <a:ext cx="5486400" cy="411480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B314666B-BA2E-4702-AD85-CC8E9D52B684}" type="slidenum">
              <a:rPr lang="en-US"/>
              <a:pPr/>
              <a:t>‹#›</a:t>
            </a:fld>
            <a:endParaRPr lang="en-US" dirty="0">
              <a:solidFill>
                <a:srgbClr val="0C419A"/>
              </a:solidFill>
            </a:endParaRPr>
          </a:p>
        </p:txBody>
      </p:sp>
      <p:sp>
        <p:nvSpPr>
          <p:cNvPr id="9" name="Rectangle 2"/>
          <p:cNvSpPr txBox="1">
            <a:spLocks noChangeArrowheads="1"/>
          </p:cNvSpPr>
          <p:nvPr userDrawn="1"/>
        </p:nvSpPr>
        <p:spPr bwMode="auto">
          <a:xfrm>
            <a:off x="1134978" y="144463"/>
            <a:ext cx="6931470"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004099"/>
                </a:solidFill>
                <a:effectLst/>
                <a:uLnTx/>
                <a:uFillTx/>
                <a:latin typeface="+mj-lt"/>
                <a:ea typeface="+mj-ea"/>
                <a:cs typeface="+mj-cs"/>
              </a:rPr>
              <a:t>Click to edit Master title style</a:t>
            </a:r>
            <a:endParaRPr kumimoji="0" lang="en-US" sz="2600" b="1" i="0" u="none" strike="noStrike" kern="0" cap="none" spc="0" normalizeH="0" baseline="0" noProof="0" dirty="0" smtClean="0">
              <a:ln>
                <a:noFill/>
              </a:ln>
              <a:solidFill>
                <a:srgbClr val="004099"/>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67" descr="DR-LOGO-sats2"/>
          <p:cNvPicPr>
            <a:picLocks noChangeAspect="1" noChangeArrowheads="1"/>
          </p:cNvPicPr>
          <p:nvPr/>
        </p:nvPicPr>
        <p:blipFill>
          <a:blip r:embed="rId13"/>
          <a:srcRect/>
          <a:stretch>
            <a:fillRect/>
          </a:stretch>
        </p:blipFill>
        <p:spPr bwMode="auto">
          <a:xfrm>
            <a:off x="0" y="0"/>
            <a:ext cx="1447800" cy="838200"/>
          </a:xfrm>
          <a:prstGeom prst="rect">
            <a:avLst/>
          </a:prstGeom>
          <a:noFill/>
        </p:spPr>
      </p:pic>
      <p:sp>
        <p:nvSpPr>
          <p:cNvPr id="1026" name="Rectangle 2"/>
          <p:cNvSpPr>
            <a:spLocks noGrp="1" noChangeArrowheads="1"/>
          </p:cNvSpPr>
          <p:nvPr>
            <p:ph type="title"/>
          </p:nvPr>
        </p:nvSpPr>
        <p:spPr bwMode="auto">
          <a:xfrm>
            <a:off x="1134978" y="144463"/>
            <a:ext cx="6931470"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72158" y="1172169"/>
            <a:ext cx="8173226" cy="5017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7" name="Rectangle 13"/>
          <p:cNvSpPr>
            <a:spLocks noGrp="1" noChangeArrowheads="1"/>
          </p:cNvSpPr>
          <p:nvPr>
            <p:ph type="sldNum" sz="quarter" idx="4"/>
          </p:nvPr>
        </p:nvSpPr>
        <p:spPr bwMode="auto">
          <a:xfrm>
            <a:off x="8785225" y="6629400"/>
            <a:ext cx="3587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C3F2B7F3-F2DB-483F-A0A1-3F5ABBCDBFB0}" type="slidenum">
              <a:rPr lang="en-US" smtClean="0"/>
              <a:pPr/>
              <a:t>‹#›</a:t>
            </a:fld>
            <a:endParaRPr lang="en-US" dirty="0">
              <a:solidFill>
                <a:srgbClr val="0C419A"/>
              </a:solidFill>
            </a:endParaRPr>
          </a:p>
        </p:txBody>
      </p:sp>
      <p:sp>
        <p:nvSpPr>
          <p:cNvPr id="1070" name="Rectangle 46"/>
          <p:cNvSpPr>
            <a:spLocks noChangeArrowheads="1"/>
          </p:cNvSpPr>
          <p:nvPr/>
        </p:nvSpPr>
        <p:spPr bwMode="auto">
          <a:xfrm>
            <a:off x="0" y="968375"/>
            <a:ext cx="9144000" cy="50800"/>
          </a:xfrm>
          <a:prstGeom prst="rect">
            <a:avLst/>
          </a:prstGeom>
          <a:gradFill rotWithShape="0">
            <a:gsLst>
              <a:gs pos="0">
                <a:srgbClr val="FF1E05"/>
              </a:gs>
              <a:gs pos="100000">
                <a:schemeClr val="bg1"/>
              </a:gs>
            </a:gsLst>
            <a:lin ang="0" scaled="1"/>
          </a:gradFill>
          <a:ln w="9525">
            <a:noFill/>
            <a:miter lim="800000"/>
            <a:headEnd/>
            <a:tailEnd/>
          </a:ln>
          <a:effectLst/>
        </p:spPr>
        <p:txBody>
          <a:bodyPr wrap="none" anchor="ctr"/>
          <a:lstStyle/>
          <a:p>
            <a:endParaRPr lang="en-US" dirty="0"/>
          </a:p>
        </p:txBody>
      </p:sp>
      <p:pic>
        <p:nvPicPr>
          <p:cNvPr id="1030" name="Picture 64" descr="Macintosh HD:Users:kagammage:Documents:Customer work:JOBS ON REVIEW:B1999-simms:Diversity_templates:PowerPoint:Meatball_CMYK_1inch.gif"/>
          <p:cNvPicPr>
            <a:picLocks noChangeAspect="1" noChangeArrowheads="1"/>
          </p:cNvPicPr>
          <p:nvPr/>
        </p:nvPicPr>
        <p:blipFill>
          <a:blip r:embed="rId14"/>
          <a:srcRect/>
          <a:stretch>
            <a:fillRect/>
          </a:stretch>
        </p:blipFill>
        <p:spPr bwMode="auto">
          <a:xfrm>
            <a:off x="8339082" y="139217"/>
            <a:ext cx="804918" cy="655913"/>
          </a:xfrm>
          <a:prstGeom prst="rect">
            <a:avLst/>
          </a:prstGeom>
          <a:noFill/>
          <a:ln w="9525">
            <a:noFill/>
            <a:miter lim="800000"/>
            <a:headEnd/>
            <a:tailEnd/>
          </a:ln>
        </p:spPr>
      </p:pic>
      <p:sp>
        <p:nvSpPr>
          <p:cNvPr id="8" name="Rectangle 78"/>
          <p:cNvSpPr>
            <a:spLocks noChangeArrowheads="1"/>
          </p:cNvSpPr>
          <p:nvPr/>
        </p:nvSpPr>
        <p:spPr bwMode="auto">
          <a:xfrm>
            <a:off x="4345125" y="6592084"/>
            <a:ext cx="4362450" cy="247650"/>
          </a:xfrm>
          <a:prstGeom prst="rect">
            <a:avLst/>
          </a:prstGeom>
          <a:noFill/>
          <a:ln w="9525">
            <a:noFill/>
            <a:miter lim="800000"/>
            <a:headEnd/>
            <a:tailEnd/>
          </a:ln>
        </p:spPr>
        <p:txBody>
          <a:bodyPr>
            <a:spAutoFit/>
          </a:bodyPr>
          <a:lstStyle/>
          <a:p>
            <a:pPr algn="r"/>
            <a:r>
              <a:rPr lang="en-US" sz="1000" b="1" dirty="0" smtClean="0">
                <a:solidFill>
                  <a:srgbClr val="0C419A"/>
                </a:solidFill>
              </a:rPr>
              <a:t>S-NPP Workshop </a:t>
            </a:r>
            <a:endParaRPr lang="en-US" sz="1000" i="1" dirty="0">
              <a:solidFill>
                <a:srgbClr val="FF1900"/>
              </a:solidFill>
            </a:endParaRPr>
          </a:p>
        </p:txBody>
      </p:sp>
      <p:sp>
        <p:nvSpPr>
          <p:cNvPr id="9" name="Rectangle 71"/>
          <p:cNvSpPr>
            <a:spLocks noChangeArrowheads="1"/>
          </p:cNvSpPr>
          <p:nvPr/>
        </p:nvSpPr>
        <p:spPr bwMode="auto">
          <a:xfrm>
            <a:off x="306388" y="6532595"/>
            <a:ext cx="8837612" cy="44450"/>
          </a:xfrm>
          <a:prstGeom prst="rect">
            <a:avLst/>
          </a:prstGeom>
          <a:gradFill rotWithShape="0">
            <a:gsLst>
              <a:gs pos="0">
                <a:srgbClr val="FF1E05"/>
              </a:gs>
              <a:gs pos="100000">
                <a:schemeClr val="bg1"/>
              </a:gs>
            </a:gsLst>
            <a:lin ang="0" scaled="1"/>
          </a:gra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lnSpc>
          <a:spcPct val="90000"/>
        </a:lnSpc>
        <a:spcBef>
          <a:spcPct val="0"/>
        </a:spcBef>
        <a:spcAft>
          <a:spcPct val="0"/>
        </a:spcAft>
        <a:defRPr sz="2800" b="1">
          <a:solidFill>
            <a:srgbClr val="004099"/>
          </a:solidFill>
          <a:latin typeface="+mj-lt"/>
          <a:ea typeface="+mj-ea"/>
          <a:cs typeface="+mj-cs"/>
        </a:defRPr>
      </a:lvl1pPr>
      <a:lvl2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2pPr>
      <a:lvl3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3pPr>
      <a:lvl4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4pPr>
      <a:lvl5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5pPr>
      <a:lvl6pPr marL="4572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6pPr>
      <a:lvl7pPr marL="9144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7pPr>
      <a:lvl8pPr marL="13716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8pPr>
      <a:lvl9pPr marL="18288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9pPr>
    </p:titleStyle>
    <p:bodyStyle>
      <a:lvl1pPr marL="115888" indent="-115888" algn="l" rtl="0" eaLnBrk="0" fontAlgn="base" hangingPunct="0">
        <a:spcBef>
          <a:spcPct val="20000"/>
        </a:spcBef>
        <a:spcAft>
          <a:spcPct val="0"/>
        </a:spcAft>
        <a:buClr>
          <a:srgbClr val="00409A"/>
        </a:buClr>
        <a:buChar char="•"/>
        <a:defRPr sz="1800">
          <a:solidFill>
            <a:schemeClr val="tx1"/>
          </a:solidFill>
          <a:latin typeface="+mn-lt"/>
          <a:ea typeface="+mn-ea"/>
          <a:cs typeface="+mn-cs"/>
        </a:defRPr>
      </a:lvl1pPr>
      <a:lvl2pPr marL="401638" indent="-171450" algn="l" rtl="0" eaLnBrk="0" fontAlgn="base" hangingPunct="0">
        <a:spcBef>
          <a:spcPct val="20000"/>
        </a:spcBef>
        <a:spcAft>
          <a:spcPct val="0"/>
        </a:spcAft>
        <a:buClr>
          <a:srgbClr val="00409A"/>
        </a:buClr>
        <a:buChar char="–"/>
        <a:defRPr sz="1800">
          <a:solidFill>
            <a:schemeClr val="tx1"/>
          </a:solidFill>
          <a:latin typeface="+mn-lt"/>
          <a:ea typeface="+mn-ea"/>
        </a:defRPr>
      </a:lvl2pPr>
      <a:lvl3pPr marL="625475" indent="-109538" algn="l" rtl="0" eaLnBrk="0" fontAlgn="base" hangingPunct="0">
        <a:spcBef>
          <a:spcPct val="20000"/>
        </a:spcBef>
        <a:spcAft>
          <a:spcPct val="0"/>
        </a:spcAft>
        <a:buClr>
          <a:srgbClr val="00409A"/>
        </a:buClr>
        <a:buChar char="•"/>
        <a:defRPr sz="1800">
          <a:solidFill>
            <a:schemeClr val="tx1"/>
          </a:solidFill>
          <a:latin typeface="+mn-lt"/>
          <a:ea typeface="+mn-ea"/>
        </a:defRPr>
      </a:lvl3pPr>
      <a:lvl4pPr marL="908050" indent="-168275" algn="l" rtl="0" eaLnBrk="0" fontAlgn="base" hangingPunct="0">
        <a:spcBef>
          <a:spcPct val="20000"/>
        </a:spcBef>
        <a:spcAft>
          <a:spcPct val="0"/>
        </a:spcAft>
        <a:buClr>
          <a:srgbClr val="00409A"/>
        </a:buClr>
        <a:buChar char="–"/>
        <a:defRPr sz="1800">
          <a:solidFill>
            <a:schemeClr val="tx1"/>
          </a:solidFill>
          <a:latin typeface="+mn-lt"/>
          <a:ea typeface="+mn-ea"/>
        </a:defRPr>
      </a:lvl4pPr>
      <a:lvl5pPr marL="1198563" indent="-176213" algn="l" rtl="0" eaLnBrk="0" fontAlgn="base" hangingPunct="0">
        <a:spcBef>
          <a:spcPct val="20000"/>
        </a:spcBef>
        <a:spcAft>
          <a:spcPct val="0"/>
        </a:spcAft>
        <a:buClr>
          <a:srgbClr val="00409A"/>
        </a:buClr>
        <a:buChar char="»"/>
        <a:defRPr sz="1800">
          <a:solidFill>
            <a:schemeClr val="tx1"/>
          </a:solidFill>
          <a:latin typeface="+mn-lt"/>
          <a:ea typeface="+mn-ea"/>
        </a:defRPr>
      </a:lvl5pPr>
      <a:lvl6pPr marL="1655763" indent="-176213" algn="l" rtl="0" fontAlgn="base">
        <a:spcBef>
          <a:spcPct val="20000"/>
        </a:spcBef>
        <a:spcAft>
          <a:spcPct val="0"/>
        </a:spcAft>
        <a:buClr>
          <a:srgbClr val="00409A"/>
        </a:buClr>
        <a:buChar char="»"/>
        <a:defRPr sz="1600">
          <a:solidFill>
            <a:schemeClr val="tx1"/>
          </a:solidFill>
          <a:latin typeface="+mn-lt"/>
          <a:ea typeface="+mn-ea"/>
        </a:defRPr>
      </a:lvl6pPr>
      <a:lvl7pPr marL="2112963" indent="-176213" algn="l" rtl="0" fontAlgn="base">
        <a:spcBef>
          <a:spcPct val="20000"/>
        </a:spcBef>
        <a:spcAft>
          <a:spcPct val="0"/>
        </a:spcAft>
        <a:buClr>
          <a:srgbClr val="00409A"/>
        </a:buClr>
        <a:buChar char="»"/>
        <a:defRPr sz="1600">
          <a:solidFill>
            <a:schemeClr val="tx1"/>
          </a:solidFill>
          <a:latin typeface="+mn-lt"/>
          <a:ea typeface="+mn-ea"/>
        </a:defRPr>
      </a:lvl7pPr>
      <a:lvl8pPr marL="2570163" indent="-176213" algn="l" rtl="0" fontAlgn="base">
        <a:spcBef>
          <a:spcPct val="20000"/>
        </a:spcBef>
        <a:spcAft>
          <a:spcPct val="0"/>
        </a:spcAft>
        <a:buClr>
          <a:srgbClr val="00409A"/>
        </a:buClr>
        <a:buChar char="»"/>
        <a:defRPr sz="1600">
          <a:solidFill>
            <a:schemeClr val="tx1"/>
          </a:solidFill>
          <a:latin typeface="+mn-lt"/>
          <a:ea typeface="+mn-ea"/>
        </a:defRPr>
      </a:lvl8pPr>
      <a:lvl9pPr marL="3027363" indent="-176213" algn="l" rtl="0" fontAlgn="base">
        <a:spcBef>
          <a:spcPct val="20000"/>
        </a:spcBef>
        <a:spcAft>
          <a:spcPct val="0"/>
        </a:spcAft>
        <a:buClr>
          <a:srgbClr val="00409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13.emf"/><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oleObject" Target="file:///C:\Users\rkannenb\Desktop\Simulcast2.vsd\Drawing\~Page-1\Rounded%20rectangle.91" TargetMode="External"/><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RL Title Slide_notxt.png"/>
          <p:cNvPicPr>
            <a:picLocks noChangeAspect="1"/>
          </p:cNvPicPr>
          <p:nvPr/>
        </p:nvPicPr>
        <p:blipFill>
          <a:blip r:embed="rId3"/>
          <a:stretch>
            <a:fillRect/>
          </a:stretch>
        </p:blipFill>
        <p:spPr>
          <a:xfrm>
            <a:off x="1" y="0"/>
            <a:ext cx="9144000" cy="6858000"/>
          </a:xfrm>
          <a:prstGeom prst="rect">
            <a:avLst/>
          </a:prstGeom>
        </p:spPr>
      </p:pic>
      <p:sp>
        <p:nvSpPr>
          <p:cNvPr id="3077" name="Rectangle 7"/>
          <p:cNvSpPr>
            <a:spLocks noChangeArrowheads="1"/>
          </p:cNvSpPr>
          <p:nvPr/>
        </p:nvSpPr>
        <p:spPr bwMode="auto">
          <a:xfrm>
            <a:off x="4277532" y="2757846"/>
            <a:ext cx="4881966" cy="1569660"/>
          </a:xfrm>
          <a:prstGeom prst="rect">
            <a:avLst/>
          </a:prstGeom>
          <a:noFill/>
          <a:ln w="9525">
            <a:noFill/>
            <a:miter lim="800000"/>
            <a:headEnd/>
            <a:tailEnd/>
          </a:ln>
        </p:spPr>
        <p:txBody>
          <a:bodyPr wrap="square">
            <a:spAutoFit/>
          </a:bodyPr>
          <a:lstStyle/>
          <a:p>
            <a:pPr algn="ctr"/>
            <a:r>
              <a:rPr lang="en-US" sz="3200" b="1" dirty="0" smtClean="0">
                <a:solidFill>
                  <a:schemeClr val="bg1"/>
                </a:solidFill>
              </a:rPr>
              <a:t>NASA DRL Support for S-NPP Direct Broadcast Users</a:t>
            </a:r>
          </a:p>
        </p:txBody>
      </p:sp>
      <p:sp>
        <p:nvSpPr>
          <p:cNvPr id="3079" name="Rectangle 9"/>
          <p:cNvSpPr>
            <a:spLocks noChangeArrowheads="1"/>
          </p:cNvSpPr>
          <p:nvPr/>
        </p:nvSpPr>
        <p:spPr bwMode="auto">
          <a:xfrm>
            <a:off x="6644154" y="4380761"/>
            <a:ext cx="2349238" cy="2492990"/>
          </a:xfrm>
          <a:prstGeom prst="rect">
            <a:avLst/>
          </a:prstGeom>
          <a:noFill/>
          <a:ln w="9525">
            <a:noFill/>
            <a:miter lim="800000"/>
            <a:headEnd/>
            <a:tailEnd/>
          </a:ln>
        </p:spPr>
        <p:txBody>
          <a:bodyPr wrap="square">
            <a:spAutoFit/>
          </a:bodyPr>
          <a:lstStyle/>
          <a:p>
            <a:r>
              <a:rPr lang="en-US" altLang="en-US" sz="2000" i="0" dirty="0" smtClean="0">
                <a:solidFill>
                  <a:schemeClr val="bg1"/>
                </a:solidFill>
              </a:rPr>
              <a:t>Patrick Coronado</a:t>
            </a:r>
          </a:p>
          <a:p>
            <a:endParaRPr lang="en-US" altLang="en-US" sz="2000" dirty="0">
              <a:solidFill>
                <a:schemeClr val="bg1"/>
              </a:solidFill>
            </a:endParaRPr>
          </a:p>
          <a:p>
            <a:r>
              <a:rPr lang="en-US" altLang="en-US" sz="2000" i="0" dirty="0" smtClean="0">
                <a:solidFill>
                  <a:srgbClr val="00B0F0"/>
                </a:solidFill>
              </a:rPr>
              <a:t>Presented by:</a:t>
            </a:r>
          </a:p>
          <a:p>
            <a:r>
              <a:rPr lang="en-US" altLang="en-US" sz="2000" i="0" dirty="0" smtClean="0">
                <a:solidFill>
                  <a:srgbClr val="00B0F0"/>
                </a:solidFill>
              </a:rPr>
              <a:t>     Shahid Habib</a:t>
            </a:r>
          </a:p>
          <a:p>
            <a:r>
              <a:rPr lang="en-US" altLang="en-US" sz="2000" i="0" dirty="0" smtClean="0">
                <a:solidFill>
                  <a:srgbClr val="00B0F0"/>
                </a:solidFill>
              </a:rPr>
              <a:t>     Fritz Policelli</a:t>
            </a:r>
          </a:p>
          <a:p>
            <a:endParaRPr lang="en-US" altLang="en-US" sz="2000" dirty="0">
              <a:solidFill>
                <a:srgbClr val="00B0F0"/>
              </a:solidFill>
            </a:endParaRPr>
          </a:p>
          <a:p>
            <a:pPr algn="ctr"/>
            <a:r>
              <a:rPr lang="en-US" altLang="en-US" sz="1800" i="0" dirty="0" smtClean="0">
                <a:solidFill>
                  <a:srgbClr val="00B0F0"/>
                </a:solidFill>
              </a:rPr>
              <a:t>Office of Applied Sciences - GSFC</a:t>
            </a:r>
          </a:p>
        </p:txBody>
      </p:sp>
      <p:sp>
        <p:nvSpPr>
          <p:cNvPr id="3080" name="TextBox 10"/>
          <p:cNvSpPr txBox="1">
            <a:spLocks noChangeArrowheads="1"/>
          </p:cNvSpPr>
          <p:nvPr/>
        </p:nvSpPr>
        <p:spPr bwMode="auto">
          <a:xfrm>
            <a:off x="235678" y="6550223"/>
            <a:ext cx="2741456" cy="307777"/>
          </a:xfrm>
          <a:prstGeom prst="rect">
            <a:avLst/>
          </a:prstGeom>
          <a:solidFill>
            <a:schemeClr val="tx1"/>
          </a:solidFill>
          <a:ln w="9525">
            <a:noFill/>
            <a:miter lim="800000"/>
            <a:headEnd/>
            <a:tailEnd/>
          </a:ln>
        </p:spPr>
        <p:txBody>
          <a:bodyPr wrap="none">
            <a:spAutoFit/>
          </a:bodyPr>
          <a:lstStyle/>
          <a:p>
            <a:r>
              <a:rPr lang="en-US" sz="1400" i="0" dirty="0" smtClean="0">
                <a:solidFill>
                  <a:schemeClr val="bg1">
                    <a:lumMod val="85000"/>
                  </a:schemeClr>
                </a:solidFill>
              </a:rPr>
              <a:t>directreadout.sci.gsfc.nasa.gov</a:t>
            </a:r>
            <a:endParaRPr lang="en-US" sz="1400" i="0" dirty="0">
              <a:solidFill>
                <a:schemeClr val="bg1">
                  <a:lumMod val="85000"/>
                </a:schemeClr>
              </a:solidFill>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2"/>
          <p:cNvSpPr txBox="1">
            <a:spLocks/>
          </p:cNvSpPr>
          <p:nvPr/>
        </p:nvSpPr>
        <p:spPr bwMode="auto">
          <a:xfrm>
            <a:off x="352425" y="150601"/>
            <a:ext cx="8229600" cy="8268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lnSpc>
                <a:spcPct val="90000"/>
              </a:lnSpc>
              <a:spcBef>
                <a:spcPct val="0"/>
              </a:spcBef>
              <a:spcAft>
                <a:spcPct val="0"/>
              </a:spcAft>
              <a:defRPr sz="2800" b="1">
                <a:solidFill>
                  <a:srgbClr val="004099"/>
                </a:solidFill>
                <a:latin typeface="+mj-lt"/>
                <a:ea typeface="+mj-ea"/>
                <a:cs typeface="+mj-cs"/>
              </a:defRPr>
            </a:lvl1pPr>
            <a:lvl2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2pPr>
            <a:lvl3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3pPr>
            <a:lvl4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4pPr>
            <a:lvl5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5pPr>
            <a:lvl6pPr marL="4572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6pPr>
            <a:lvl7pPr marL="9144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7pPr>
            <a:lvl8pPr marL="13716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8pPr>
            <a:lvl9pPr marL="18288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9pPr>
          </a:lstStyle>
          <a:p>
            <a:r>
              <a:rPr lang="en-US" kern="0" dirty="0" smtClean="0">
                <a:solidFill>
                  <a:schemeClr val="accent2"/>
                </a:solidFill>
              </a:rPr>
              <a:t>Coming Soon to the DRL </a:t>
            </a:r>
            <a:r>
              <a:rPr lang="en-US" sz="2000" kern="0" dirty="0" smtClean="0">
                <a:solidFill>
                  <a:schemeClr val="accent2"/>
                </a:solidFill>
              </a:rPr>
              <a:t>(Cont.)</a:t>
            </a:r>
          </a:p>
          <a:p>
            <a:r>
              <a:rPr lang="en-US" sz="2400" dirty="0">
                <a:solidFill>
                  <a:schemeClr val="accent2"/>
                </a:solidFill>
              </a:rPr>
              <a:t>- NASA Evaluation Algorithms - </a:t>
            </a:r>
            <a:endParaRPr lang="en-US" sz="2400" kern="0" dirty="0">
              <a:solidFill>
                <a:schemeClr val="accent2"/>
              </a:solidFill>
            </a:endParaRPr>
          </a:p>
        </p:txBody>
      </p:sp>
      <p:sp>
        <p:nvSpPr>
          <p:cNvPr id="3" name="Content Placeholder 2"/>
          <p:cNvSpPr>
            <a:spLocks noGrp="1"/>
          </p:cNvSpPr>
          <p:nvPr>
            <p:ph sz="half" idx="1"/>
          </p:nvPr>
        </p:nvSpPr>
        <p:spPr>
          <a:xfrm>
            <a:off x="788276" y="1146768"/>
            <a:ext cx="7969468" cy="4799012"/>
          </a:xfrm>
        </p:spPr>
        <p:txBody>
          <a:bodyPr/>
          <a:lstStyle/>
          <a:p>
            <a:pPr marL="0" indent="0">
              <a:buNone/>
            </a:pPr>
            <a:r>
              <a:rPr lang="en-US" sz="2000" b="1" dirty="0"/>
              <a:t>VIIRS-AF SPA </a:t>
            </a:r>
            <a:r>
              <a:rPr lang="en-US" sz="2000" b="1" dirty="0" smtClean="0"/>
              <a:t>v1.3.1</a:t>
            </a:r>
          </a:p>
          <a:p>
            <a:pPr marL="0" indent="0">
              <a:buNone/>
            </a:pPr>
            <a:r>
              <a:rPr lang="en-US" sz="1400" dirty="0"/>
              <a:t>The VIIRS Active Fires Science Processing Algorithm (VIIRS-AF SPA) primarily uses brightness temperatures derived from bands M13 and M15 to detect fires</a:t>
            </a:r>
            <a:r>
              <a:rPr lang="en-US" sz="1400" dirty="0" smtClean="0"/>
              <a:t>.</a:t>
            </a:r>
          </a:p>
          <a:p>
            <a:pPr marL="0" indent="0">
              <a:buNone/>
            </a:pPr>
            <a:endParaRPr lang="en-US" sz="2000" dirty="0"/>
          </a:p>
          <a:p>
            <a:pPr marL="0" indent="0">
              <a:buNone/>
            </a:pPr>
            <a:r>
              <a:rPr lang="en-US" sz="2000" b="1" dirty="0" err="1" smtClean="0"/>
              <a:t>OMPSNadir</a:t>
            </a:r>
            <a:r>
              <a:rPr lang="en-US" sz="2000" b="1" dirty="0" smtClean="0"/>
              <a:t> SPA v1.0.1</a:t>
            </a:r>
          </a:p>
          <a:p>
            <a:pPr marL="0" indent="0">
              <a:buNone/>
            </a:pPr>
            <a:r>
              <a:rPr lang="en-US" sz="1400" dirty="0"/>
              <a:t>The Ozone Mapping and Profiler Suite (OMPS) nadir processing Science Processing Algorithm (OMPSNADIR_SPA) takes as input two OMPS Raw Data Record (RDR) files in mission-standard format (RNSCA-RONPS and RNSCA-ROTCS).</a:t>
            </a:r>
            <a:endParaRPr lang="en-US" sz="1400" b="1" dirty="0" smtClean="0"/>
          </a:p>
          <a:p>
            <a:pPr marL="0" indent="0">
              <a:buNone/>
            </a:pPr>
            <a:endParaRPr lang="en-US" sz="2000" b="1" dirty="0"/>
          </a:p>
          <a:p>
            <a:pPr marL="0" indent="0">
              <a:buNone/>
            </a:pPr>
            <a:r>
              <a:rPr lang="en-US" sz="2000" b="1" dirty="0" smtClean="0"/>
              <a:t>VIIRS-SDR SPA (Land SIPS RDR/SDR/GEO)</a:t>
            </a:r>
          </a:p>
          <a:p>
            <a:pPr marL="0" indent="0">
              <a:buNone/>
            </a:pPr>
            <a:r>
              <a:rPr lang="en-US" sz="1400" dirty="0" smtClean="0"/>
              <a:t>The Imagery Resolution SDRs contain the calibrated reflective and emissive data at 375m for Bands I1 through I5.  The Moderate Resolution SDR contains the calibrated reflective and emissive data at 750m for Bands M1 through M16.  The Day/Night Band (DNB) SDR contains the reflective data at 375m for the DNB Band.  The Geolocation products are available in Moderate, Imagery and terrain corrected DNB. </a:t>
            </a:r>
            <a:endParaRPr lang="en-US" sz="1400" b="1" dirty="0" smtClean="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44378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6783" y="6014210"/>
            <a:ext cx="4572000" cy="338554"/>
          </a:xfrm>
          <a:prstGeom prst="rect">
            <a:avLst/>
          </a:prstGeom>
          <a:noFill/>
        </p:spPr>
        <p:txBody>
          <a:bodyPr wrap="square" rtlCol="0">
            <a:spAutoFit/>
          </a:bodyPr>
          <a:lstStyle/>
          <a:p>
            <a:pPr algn="ctr"/>
            <a:r>
              <a:rPr lang="en-US" sz="1600" b="1" dirty="0" smtClean="0"/>
              <a:t>Before</a:t>
            </a:r>
            <a:r>
              <a:rPr lang="en-US" sz="1400" b="1" dirty="0" smtClean="0"/>
              <a:t> </a:t>
            </a:r>
            <a:r>
              <a:rPr lang="en-US" sz="1400" dirty="0" smtClean="0"/>
              <a:t>Scan Geometry Based </a:t>
            </a:r>
            <a:r>
              <a:rPr lang="en-US" sz="1400" dirty="0" err="1" smtClean="0"/>
              <a:t>Resampling</a:t>
            </a:r>
            <a:r>
              <a:rPr lang="en-US" sz="1400" dirty="0" smtClean="0"/>
              <a:t> and Sharpening</a:t>
            </a:r>
            <a:endParaRPr lang="en-US" sz="1400" dirty="0"/>
          </a:p>
        </p:txBody>
      </p:sp>
      <p:sp>
        <p:nvSpPr>
          <p:cNvPr id="12" name="TextBox 11"/>
          <p:cNvSpPr txBox="1"/>
          <p:nvPr/>
        </p:nvSpPr>
        <p:spPr>
          <a:xfrm>
            <a:off x="4442135" y="6029598"/>
            <a:ext cx="4419600" cy="338554"/>
          </a:xfrm>
          <a:prstGeom prst="rect">
            <a:avLst/>
          </a:prstGeom>
          <a:noFill/>
        </p:spPr>
        <p:txBody>
          <a:bodyPr wrap="square" rtlCol="0">
            <a:spAutoFit/>
          </a:bodyPr>
          <a:lstStyle/>
          <a:p>
            <a:pPr algn="ctr"/>
            <a:r>
              <a:rPr lang="en-US" sz="1600" b="1" dirty="0" smtClean="0"/>
              <a:t>After</a:t>
            </a:r>
            <a:r>
              <a:rPr lang="en-US" sz="1400" b="1" dirty="0" smtClean="0"/>
              <a:t> </a:t>
            </a:r>
            <a:r>
              <a:rPr lang="en-US" sz="1400" dirty="0" smtClean="0"/>
              <a:t>Scan Geometry Based </a:t>
            </a:r>
            <a:r>
              <a:rPr lang="en-US" sz="1400" dirty="0" err="1" smtClean="0"/>
              <a:t>Resampling</a:t>
            </a:r>
            <a:r>
              <a:rPr lang="en-US" sz="1400" dirty="0" smtClean="0"/>
              <a:t> and Sharpening</a:t>
            </a:r>
            <a:endParaRPr lang="en-US" sz="1400" dirty="0"/>
          </a:p>
        </p:txBody>
      </p:sp>
      <p:sp>
        <p:nvSpPr>
          <p:cNvPr id="13" name="Title 12"/>
          <p:cNvSpPr>
            <a:spLocks noGrp="1"/>
          </p:cNvSpPr>
          <p:nvPr>
            <p:ph type="title"/>
          </p:nvPr>
        </p:nvSpPr>
        <p:spPr>
          <a:xfrm>
            <a:off x="344903" y="193633"/>
            <a:ext cx="8229600" cy="633809"/>
          </a:xfrm>
        </p:spPr>
        <p:txBody>
          <a:bodyPr>
            <a:normAutofit fontScale="90000"/>
          </a:bodyPr>
          <a:lstStyle/>
          <a:p>
            <a:r>
              <a:rPr lang="en-US" sz="3100" dirty="0" smtClean="0">
                <a:solidFill>
                  <a:schemeClr val="accent2"/>
                </a:solidFill>
              </a:rPr>
              <a:t>Coming Soon to the DRL</a:t>
            </a:r>
            <a:br>
              <a:rPr lang="en-US" sz="3100" dirty="0" smtClean="0">
                <a:solidFill>
                  <a:schemeClr val="accent2"/>
                </a:solidFill>
              </a:rPr>
            </a:br>
            <a:r>
              <a:rPr lang="en-US" dirty="0" smtClean="0">
                <a:solidFill>
                  <a:schemeClr val="accent2"/>
                </a:solidFill>
              </a:rPr>
              <a:t>- NASA Evaluation Algorithms - </a:t>
            </a:r>
            <a:endParaRPr lang="en-US" dirty="0">
              <a:solidFill>
                <a:schemeClr val="accent2"/>
              </a:solidFill>
            </a:endParaRPr>
          </a:p>
        </p:txBody>
      </p:sp>
      <p:sp>
        <p:nvSpPr>
          <p:cNvPr id="17" name="Content Placeholder 16"/>
          <p:cNvSpPr>
            <a:spLocks noGrp="1"/>
          </p:cNvSpPr>
          <p:nvPr>
            <p:ph sz="half" idx="1"/>
          </p:nvPr>
        </p:nvSpPr>
        <p:spPr>
          <a:xfrm>
            <a:off x="1294676" y="1513562"/>
            <a:ext cx="5242952" cy="412057"/>
          </a:xfrm>
          <a:noFill/>
        </p:spPr>
        <p:txBody>
          <a:bodyPr>
            <a:noAutofit/>
          </a:bodyPr>
          <a:lstStyle/>
          <a:p>
            <a:r>
              <a:rPr lang="en-US" sz="1600" dirty="0" smtClean="0"/>
              <a:t>User-requested IPOPP capability</a:t>
            </a:r>
          </a:p>
        </p:txBody>
      </p:sp>
      <p:grpSp>
        <p:nvGrpSpPr>
          <p:cNvPr id="2" name="Group 1"/>
          <p:cNvGrpSpPr/>
          <p:nvPr/>
        </p:nvGrpSpPr>
        <p:grpSpPr>
          <a:xfrm>
            <a:off x="580909" y="2166496"/>
            <a:ext cx="7897816" cy="3816264"/>
            <a:chOff x="228600" y="1673423"/>
            <a:chExt cx="8686800" cy="4191000"/>
          </a:xfrm>
        </p:grpSpPr>
        <p:sp>
          <p:nvSpPr>
            <p:cNvPr id="19" name="Rectangle 18"/>
            <p:cNvSpPr/>
            <p:nvPr/>
          </p:nvSpPr>
          <p:spPr>
            <a:xfrm>
              <a:off x="228600" y="1673423"/>
              <a:ext cx="4267200" cy="419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8200" y="1673423"/>
              <a:ext cx="4267200" cy="419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MYDCREFL.A2014314.0430.250m_unsharpened.tif.png"/>
            <p:cNvPicPr>
              <a:picLocks noChangeAspect="1"/>
            </p:cNvPicPr>
            <p:nvPr/>
          </p:nvPicPr>
          <p:blipFill>
            <a:blip r:embed="rId2" cstate="print"/>
            <a:stretch>
              <a:fillRect/>
            </a:stretch>
          </p:blipFill>
          <p:spPr>
            <a:xfrm>
              <a:off x="457200" y="1749623"/>
              <a:ext cx="3810000" cy="3810000"/>
            </a:xfrm>
            <a:prstGeom prst="rect">
              <a:avLst/>
            </a:prstGeom>
          </p:spPr>
        </p:pic>
        <p:pic>
          <p:nvPicPr>
            <p:cNvPr id="22" name="Picture 21" descr="MYDCREFL.A2014314.0430.250m_sharpened.tif.png"/>
            <p:cNvPicPr>
              <a:picLocks noChangeAspect="1"/>
            </p:cNvPicPr>
            <p:nvPr/>
          </p:nvPicPr>
          <p:blipFill>
            <a:blip r:embed="rId3" cstate="print"/>
            <a:stretch>
              <a:fillRect/>
            </a:stretch>
          </p:blipFill>
          <p:spPr>
            <a:xfrm>
              <a:off x="4876800" y="1749623"/>
              <a:ext cx="3810000" cy="3810000"/>
            </a:xfrm>
            <a:prstGeom prst="rect">
              <a:avLst/>
            </a:prstGeom>
          </p:spPr>
        </p:pic>
      </p:grpSp>
      <p:sp>
        <p:nvSpPr>
          <p:cNvPr id="23" name="TextBox 22"/>
          <p:cNvSpPr txBox="1"/>
          <p:nvPr/>
        </p:nvSpPr>
        <p:spPr>
          <a:xfrm>
            <a:off x="142550" y="1876030"/>
            <a:ext cx="7909666" cy="307777"/>
          </a:xfrm>
          <a:prstGeom prst="rect">
            <a:avLst/>
          </a:prstGeom>
          <a:noFill/>
        </p:spPr>
        <p:txBody>
          <a:bodyPr wrap="none" rtlCol="0">
            <a:spAutoFit/>
          </a:bodyPr>
          <a:lstStyle/>
          <a:p>
            <a:r>
              <a:rPr lang="en-US" sz="1400" b="1" dirty="0" smtClean="0"/>
              <a:t>Aqua MODIS 250m True Color produced by H2G_SPA ; Mt </a:t>
            </a:r>
            <a:r>
              <a:rPr lang="en-US" sz="1400" b="1" dirty="0" err="1" smtClean="0"/>
              <a:t>Paektu</a:t>
            </a:r>
            <a:r>
              <a:rPr lang="en-US" sz="1400" b="1" dirty="0" smtClean="0"/>
              <a:t> Volcano, N Korea/China; Nov 10, 2014</a:t>
            </a:r>
            <a:endParaRPr lang="en-US" sz="1400" b="1" dirty="0"/>
          </a:p>
        </p:txBody>
      </p:sp>
      <p:sp>
        <p:nvSpPr>
          <p:cNvPr id="3" name="Rectangle 2"/>
          <p:cNvSpPr/>
          <p:nvPr/>
        </p:nvSpPr>
        <p:spPr>
          <a:xfrm>
            <a:off x="580908" y="1152432"/>
            <a:ext cx="7293689" cy="338554"/>
          </a:xfrm>
          <a:prstGeom prst="rect">
            <a:avLst/>
          </a:prstGeom>
        </p:spPr>
        <p:txBody>
          <a:bodyPr wrap="square">
            <a:spAutoFit/>
          </a:bodyPr>
          <a:lstStyle/>
          <a:p>
            <a:r>
              <a:rPr lang="en-US" sz="1600" b="1" dirty="0"/>
              <a:t>CREFL </a:t>
            </a:r>
            <a:r>
              <a:rPr lang="en-US" sz="1600" b="1" dirty="0" smtClean="0"/>
              <a:t>SPA  - </a:t>
            </a:r>
            <a:r>
              <a:rPr lang="en-US" sz="1600" dirty="0" smtClean="0"/>
              <a:t>True </a:t>
            </a:r>
            <a:r>
              <a:rPr lang="en-US" sz="1600" dirty="0"/>
              <a:t>Color Sharpening</a:t>
            </a:r>
          </a:p>
        </p:txBody>
      </p:sp>
    </p:spTree>
    <p:extLst>
      <p:ext uri="{BB962C8B-B14F-4D97-AF65-F5344CB8AC3E}">
        <p14:creationId xmlns:p14="http://schemas.microsoft.com/office/powerpoint/2010/main" val="2596194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5396" y="1108037"/>
            <a:ext cx="4480636" cy="601532"/>
          </a:xfrm>
        </p:spPr>
        <p:txBody>
          <a:bodyPr>
            <a:normAutofit/>
          </a:bodyPr>
          <a:lstStyle/>
          <a:p>
            <a:pPr algn="l"/>
            <a:r>
              <a:rPr lang="en-US" sz="1600" dirty="0" smtClean="0">
                <a:solidFill>
                  <a:schemeClr val="tx1"/>
                </a:solidFill>
              </a:rPr>
              <a:t>CVIIRS SPA - </a:t>
            </a:r>
            <a:r>
              <a:rPr lang="en-US" sz="1600" b="0" dirty="0" smtClean="0">
                <a:solidFill>
                  <a:schemeClr val="tx1"/>
                </a:solidFill>
              </a:rPr>
              <a:t>True Color Sharpening</a:t>
            </a:r>
            <a:endParaRPr lang="en-US" sz="1600" b="0" dirty="0">
              <a:solidFill>
                <a:schemeClr val="tx1"/>
              </a:solidFill>
            </a:endParaRPr>
          </a:p>
        </p:txBody>
      </p:sp>
      <p:sp>
        <p:nvSpPr>
          <p:cNvPr id="17" name="Content Placeholder 16"/>
          <p:cNvSpPr>
            <a:spLocks noGrp="1"/>
          </p:cNvSpPr>
          <p:nvPr>
            <p:ph sz="half" idx="1"/>
          </p:nvPr>
        </p:nvSpPr>
        <p:spPr>
          <a:xfrm>
            <a:off x="1423932" y="1582889"/>
            <a:ext cx="4268106" cy="486784"/>
          </a:xfrm>
          <a:noFill/>
        </p:spPr>
        <p:txBody>
          <a:bodyPr>
            <a:noAutofit/>
          </a:bodyPr>
          <a:lstStyle/>
          <a:p>
            <a:r>
              <a:rPr lang="en-US" sz="1800" dirty="0"/>
              <a:t>User-requested IPOPP capability</a:t>
            </a:r>
          </a:p>
          <a:p>
            <a:pPr marL="0" indent="0">
              <a:buNone/>
            </a:pPr>
            <a:endParaRPr lang="en-US" sz="1800" dirty="0"/>
          </a:p>
        </p:txBody>
      </p:sp>
      <p:sp>
        <p:nvSpPr>
          <p:cNvPr id="22" name="TextBox 21"/>
          <p:cNvSpPr txBox="1"/>
          <p:nvPr/>
        </p:nvSpPr>
        <p:spPr>
          <a:xfrm>
            <a:off x="1165671" y="2090751"/>
            <a:ext cx="6934837" cy="307777"/>
          </a:xfrm>
          <a:prstGeom prst="rect">
            <a:avLst/>
          </a:prstGeom>
          <a:noFill/>
        </p:spPr>
        <p:txBody>
          <a:bodyPr wrap="square" rtlCol="0">
            <a:spAutoFit/>
          </a:bodyPr>
          <a:lstStyle/>
          <a:p>
            <a:r>
              <a:rPr lang="en-US" sz="1400" b="1" dirty="0" smtClean="0"/>
              <a:t>VIIRS 375m True Color produced by H2G_SPA / New Orleans, USA; Nov 11, 2014</a:t>
            </a:r>
            <a:endParaRPr lang="en-US" sz="1400" b="1" dirty="0"/>
          </a:p>
        </p:txBody>
      </p:sp>
      <p:grpSp>
        <p:nvGrpSpPr>
          <p:cNvPr id="2" name="Group 1"/>
          <p:cNvGrpSpPr/>
          <p:nvPr/>
        </p:nvGrpSpPr>
        <p:grpSpPr>
          <a:xfrm>
            <a:off x="550446" y="2431084"/>
            <a:ext cx="7983068" cy="3936843"/>
            <a:chOff x="152400" y="1676400"/>
            <a:chExt cx="8763000" cy="4422577"/>
          </a:xfrm>
        </p:grpSpPr>
        <p:sp>
          <p:nvSpPr>
            <p:cNvPr id="11" name="TextBox 10"/>
            <p:cNvSpPr txBox="1"/>
            <p:nvPr/>
          </p:nvSpPr>
          <p:spPr>
            <a:xfrm>
              <a:off x="152400" y="5788223"/>
              <a:ext cx="4572000" cy="307777"/>
            </a:xfrm>
            <a:prstGeom prst="rect">
              <a:avLst/>
            </a:prstGeom>
            <a:noFill/>
          </p:spPr>
          <p:txBody>
            <a:bodyPr wrap="square" rtlCol="0">
              <a:spAutoFit/>
            </a:bodyPr>
            <a:lstStyle/>
            <a:p>
              <a:pPr algn="ctr"/>
              <a:r>
                <a:rPr lang="en-US" sz="1400" b="1" dirty="0" smtClean="0"/>
                <a:t>Before Sharpening</a:t>
              </a:r>
              <a:endParaRPr lang="en-US" sz="1400" b="1" dirty="0"/>
            </a:p>
          </p:txBody>
        </p:sp>
        <p:sp>
          <p:nvSpPr>
            <p:cNvPr id="12" name="TextBox 11"/>
            <p:cNvSpPr txBox="1"/>
            <p:nvPr/>
          </p:nvSpPr>
          <p:spPr>
            <a:xfrm>
              <a:off x="4419600" y="5791200"/>
              <a:ext cx="4419600" cy="307777"/>
            </a:xfrm>
            <a:prstGeom prst="rect">
              <a:avLst/>
            </a:prstGeom>
            <a:noFill/>
          </p:spPr>
          <p:txBody>
            <a:bodyPr wrap="square" rtlCol="0">
              <a:spAutoFit/>
            </a:bodyPr>
            <a:lstStyle/>
            <a:p>
              <a:pPr algn="ctr"/>
              <a:r>
                <a:rPr lang="en-US" sz="1400" b="1" dirty="0" smtClean="0"/>
                <a:t>After Sharpening</a:t>
              </a:r>
              <a:endParaRPr lang="en-US" sz="1400" b="1" dirty="0"/>
            </a:p>
          </p:txBody>
        </p:sp>
        <p:sp>
          <p:nvSpPr>
            <p:cNvPr id="20" name="Rectangle 19"/>
            <p:cNvSpPr/>
            <p:nvPr/>
          </p:nvSpPr>
          <p:spPr>
            <a:xfrm>
              <a:off x="4724400" y="1676400"/>
              <a:ext cx="41910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VIIRS_npp_d20141109_t1927135_e1937110_sharpened.tif.png"/>
            <p:cNvPicPr>
              <a:picLocks noChangeAspect="1"/>
            </p:cNvPicPr>
            <p:nvPr/>
          </p:nvPicPr>
          <p:blipFill>
            <a:blip r:embed="rId2" cstate="print"/>
            <a:stretch>
              <a:fillRect/>
            </a:stretch>
          </p:blipFill>
          <p:spPr>
            <a:xfrm>
              <a:off x="4772025" y="1752600"/>
              <a:ext cx="4067175" cy="4067175"/>
            </a:xfrm>
            <a:prstGeom prst="rect">
              <a:avLst/>
            </a:prstGeom>
          </p:spPr>
        </p:pic>
        <p:sp>
          <p:nvSpPr>
            <p:cNvPr id="23" name="Rectangle 22"/>
            <p:cNvSpPr/>
            <p:nvPr/>
          </p:nvSpPr>
          <p:spPr>
            <a:xfrm>
              <a:off x="304800" y="1676400"/>
              <a:ext cx="41910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VIIRS_npp_d20141109_t1927135_e1937110_unsharpened.tif.png"/>
            <p:cNvPicPr>
              <a:picLocks noChangeAspect="1"/>
            </p:cNvPicPr>
            <p:nvPr/>
          </p:nvPicPr>
          <p:blipFill>
            <a:blip r:embed="rId3" cstate="print"/>
            <a:stretch>
              <a:fillRect/>
            </a:stretch>
          </p:blipFill>
          <p:spPr>
            <a:xfrm>
              <a:off x="352425" y="1752600"/>
              <a:ext cx="4067175" cy="4067175"/>
            </a:xfrm>
            <a:prstGeom prst="rect">
              <a:avLst/>
            </a:prstGeom>
          </p:spPr>
        </p:pic>
      </p:grpSp>
      <p:sp>
        <p:nvSpPr>
          <p:cNvPr id="14" name="Title 12"/>
          <p:cNvSpPr txBox="1">
            <a:spLocks/>
          </p:cNvSpPr>
          <p:nvPr/>
        </p:nvSpPr>
        <p:spPr bwMode="auto">
          <a:xfrm>
            <a:off x="352425" y="150601"/>
            <a:ext cx="8229600" cy="7637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lvl1pPr algn="ctr" rtl="0" eaLnBrk="0" fontAlgn="base" hangingPunct="0">
              <a:lnSpc>
                <a:spcPct val="90000"/>
              </a:lnSpc>
              <a:spcBef>
                <a:spcPct val="0"/>
              </a:spcBef>
              <a:spcAft>
                <a:spcPct val="0"/>
              </a:spcAft>
              <a:defRPr sz="2800" b="1">
                <a:solidFill>
                  <a:srgbClr val="004099"/>
                </a:solidFill>
                <a:latin typeface="+mj-lt"/>
                <a:ea typeface="+mj-ea"/>
                <a:cs typeface="+mj-cs"/>
              </a:defRPr>
            </a:lvl1pPr>
            <a:lvl2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2pPr>
            <a:lvl3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3pPr>
            <a:lvl4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4pPr>
            <a:lvl5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5pPr>
            <a:lvl6pPr marL="4572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6pPr>
            <a:lvl7pPr marL="9144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7pPr>
            <a:lvl8pPr marL="13716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8pPr>
            <a:lvl9pPr marL="18288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9pPr>
          </a:lstStyle>
          <a:p>
            <a:r>
              <a:rPr lang="en-US" kern="0" dirty="0" smtClean="0">
                <a:solidFill>
                  <a:schemeClr val="accent2"/>
                </a:solidFill>
              </a:rPr>
              <a:t>Coming Soon to the DRL </a:t>
            </a:r>
            <a:r>
              <a:rPr lang="en-US" sz="2000" kern="0" dirty="0" smtClean="0">
                <a:solidFill>
                  <a:schemeClr val="accent2"/>
                </a:solidFill>
              </a:rPr>
              <a:t>(Cont.)</a:t>
            </a:r>
          </a:p>
          <a:p>
            <a:r>
              <a:rPr lang="en-US" sz="2400" dirty="0">
                <a:solidFill>
                  <a:schemeClr val="accent2"/>
                </a:solidFill>
              </a:rPr>
              <a:t>- NASA Evaluation Algorithms - </a:t>
            </a:r>
            <a:endParaRPr lang="en-US" sz="2400" kern="0" dirty="0">
              <a:solidFill>
                <a:schemeClr val="accent2"/>
              </a:solidFill>
            </a:endParaRPr>
          </a:p>
        </p:txBody>
      </p:sp>
    </p:spTree>
    <p:extLst>
      <p:ext uri="{BB962C8B-B14F-4D97-AF65-F5344CB8AC3E}">
        <p14:creationId xmlns:p14="http://schemas.microsoft.com/office/powerpoint/2010/main" val="2406767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4472" y="992155"/>
            <a:ext cx="5360426" cy="584718"/>
          </a:xfrm>
        </p:spPr>
        <p:txBody>
          <a:bodyPr>
            <a:normAutofit/>
          </a:bodyPr>
          <a:lstStyle/>
          <a:p>
            <a:pPr algn="l"/>
            <a:r>
              <a:rPr lang="en-US" sz="1600" dirty="0" smtClean="0">
                <a:solidFill>
                  <a:schemeClr val="tx1"/>
                </a:solidFill>
              </a:rPr>
              <a:t>ATMS and </a:t>
            </a:r>
            <a:r>
              <a:rPr lang="en-US" sz="1600" dirty="0" err="1" smtClean="0">
                <a:solidFill>
                  <a:schemeClr val="tx1"/>
                </a:solidFill>
              </a:rPr>
              <a:t>CrIS</a:t>
            </a:r>
            <a:r>
              <a:rPr lang="en-US" sz="1600" dirty="0" smtClean="0">
                <a:solidFill>
                  <a:schemeClr val="tx1"/>
                </a:solidFill>
              </a:rPr>
              <a:t> Imagery: new in H2G_SPA</a:t>
            </a:r>
            <a:endParaRPr lang="en-US" sz="1600" dirty="0">
              <a:solidFill>
                <a:schemeClr val="tx1"/>
              </a:solidFill>
            </a:endParaRPr>
          </a:p>
        </p:txBody>
      </p:sp>
      <p:sp>
        <p:nvSpPr>
          <p:cNvPr id="17" name="Content Placeholder 16"/>
          <p:cNvSpPr>
            <a:spLocks noGrp="1"/>
          </p:cNvSpPr>
          <p:nvPr>
            <p:ph sz="half" idx="1"/>
          </p:nvPr>
        </p:nvSpPr>
        <p:spPr>
          <a:xfrm>
            <a:off x="1541107" y="1432250"/>
            <a:ext cx="5531497" cy="536509"/>
          </a:xfrm>
          <a:noFill/>
        </p:spPr>
        <p:txBody>
          <a:bodyPr>
            <a:noAutofit/>
          </a:bodyPr>
          <a:lstStyle/>
          <a:p>
            <a:r>
              <a:rPr lang="en-US" sz="1400" dirty="0"/>
              <a:t>User-requested IPOPP </a:t>
            </a:r>
            <a:r>
              <a:rPr lang="en-US" sz="1400" dirty="0" smtClean="0"/>
              <a:t>capability, extends C-SDR SPA</a:t>
            </a:r>
            <a:endParaRPr lang="en-US" sz="1400" dirty="0"/>
          </a:p>
        </p:txBody>
      </p:sp>
      <p:grpSp>
        <p:nvGrpSpPr>
          <p:cNvPr id="2" name="Group 1"/>
          <p:cNvGrpSpPr/>
          <p:nvPr/>
        </p:nvGrpSpPr>
        <p:grpSpPr>
          <a:xfrm>
            <a:off x="461874" y="1772816"/>
            <a:ext cx="8224925" cy="4605222"/>
            <a:chOff x="218606" y="1447800"/>
            <a:chExt cx="8696794" cy="5029200"/>
          </a:xfrm>
        </p:grpSpPr>
        <p:sp>
          <p:nvSpPr>
            <p:cNvPr id="19" name="Rectangle 18"/>
            <p:cNvSpPr/>
            <p:nvPr/>
          </p:nvSpPr>
          <p:spPr>
            <a:xfrm>
              <a:off x="218606" y="1447800"/>
              <a:ext cx="4343401"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0" y="1447800"/>
              <a:ext cx="43434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RIS_BTLW_d20141113_t1632007_e1641047.png"/>
            <p:cNvPicPr>
              <a:picLocks noChangeAspect="1"/>
            </p:cNvPicPr>
            <p:nvPr/>
          </p:nvPicPr>
          <p:blipFill>
            <a:blip r:embed="rId3" cstate="print"/>
            <a:stretch>
              <a:fillRect/>
            </a:stretch>
          </p:blipFill>
          <p:spPr>
            <a:xfrm>
              <a:off x="4665045" y="1471650"/>
              <a:ext cx="4174154" cy="4170784"/>
            </a:xfrm>
            <a:prstGeom prst="rect">
              <a:avLst/>
            </a:prstGeom>
          </p:spPr>
        </p:pic>
        <p:sp>
          <p:nvSpPr>
            <p:cNvPr id="12" name="TextBox 11"/>
            <p:cNvSpPr txBox="1"/>
            <p:nvPr/>
          </p:nvSpPr>
          <p:spPr>
            <a:xfrm>
              <a:off x="4648200" y="5634913"/>
              <a:ext cx="4191001" cy="834384"/>
            </a:xfrm>
            <a:prstGeom prst="rect">
              <a:avLst/>
            </a:prstGeom>
            <a:solidFill>
              <a:schemeClr val="bg1"/>
            </a:solidFill>
          </p:spPr>
          <p:txBody>
            <a:bodyPr wrap="square" rtlCol="0">
              <a:spAutoFit/>
            </a:bodyPr>
            <a:lstStyle/>
            <a:p>
              <a:pPr algn="ctr"/>
              <a:r>
                <a:rPr lang="en-US" sz="1400" b="1" dirty="0" err="1" smtClean="0"/>
                <a:t>CrIS</a:t>
              </a:r>
              <a:r>
                <a:rPr lang="en-US" sz="1400" b="1" dirty="0" smtClean="0"/>
                <a:t> LW Brightness Temperature, Nov 13, 2014, Nova Scotia, Canada </a:t>
              </a:r>
            </a:p>
            <a:p>
              <a:pPr algn="ctr"/>
              <a:r>
                <a:rPr lang="en-US" sz="1400" b="1" dirty="0" smtClean="0"/>
                <a:t>Produced by H2G_SPA </a:t>
              </a:r>
              <a:endParaRPr lang="en-US" sz="1400" b="1" dirty="0"/>
            </a:p>
          </p:txBody>
        </p:sp>
        <p:pic>
          <p:nvPicPr>
            <p:cNvPr id="21" name="Picture 20" descr="ATMS_BTCH6_d20141113_t1955116_e2000316.png"/>
            <p:cNvPicPr>
              <a:picLocks noChangeAspect="1"/>
            </p:cNvPicPr>
            <p:nvPr/>
          </p:nvPicPr>
          <p:blipFill>
            <a:blip r:embed="rId4" cstate="print"/>
            <a:stretch>
              <a:fillRect/>
            </a:stretch>
          </p:blipFill>
          <p:spPr>
            <a:xfrm>
              <a:off x="304800" y="1505339"/>
              <a:ext cx="4267694" cy="4038600"/>
            </a:xfrm>
            <a:prstGeom prst="rect">
              <a:avLst/>
            </a:prstGeom>
          </p:spPr>
        </p:pic>
        <p:sp>
          <p:nvSpPr>
            <p:cNvPr id="11" name="TextBox 10"/>
            <p:cNvSpPr txBox="1"/>
            <p:nvPr/>
          </p:nvSpPr>
          <p:spPr>
            <a:xfrm>
              <a:off x="304800" y="5652624"/>
              <a:ext cx="4191000" cy="738664"/>
            </a:xfrm>
            <a:prstGeom prst="rect">
              <a:avLst/>
            </a:prstGeom>
            <a:solidFill>
              <a:schemeClr val="bg1"/>
            </a:solidFill>
          </p:spPr>
          <p:txBody>
            <a:bodyPr wrap="square" rtlCol="0">
              <a:spAutoFit/>
            </a:bodyPr>
            <a:lstStyle/>
            <a:p>
              <a:pPr algn="ctr"/>
              <a:r>
                <a:rPr lang="en-US" sz="1400" b="1" dirty="0" smtClean="0"/>
                <a:t>ATMS Ch 6 Brightness Temperature, Nov 13 2014, Southern USA</a:t>
              </a:r>
            </a:p>
            <a:p>
              <a:pPr algn="ctr"/>
              <a:r>
                <a:rPr lang="en-US" sz="1400" b="1" dirty="0" smtClean="0"/>
                <a:t>Produced by H2G_SPA</a:t>
              </a:r>
              <a:endParaRPr lang="en-US" sz="1400" b="1" dirty="0"/>
            </a:p>
          </p:txBody>
        </p:sp>
      </p:grpSp>
      <p:sp>
        <p:nvSpPr>
          <p:cNvPr id="14" name="Title 12"/>
          <p:cNvSpPr txBox="1">
            <a:spLocks/>
          </p:cNvSpPr>
          <p:nvPr/>
        </p:nvSpPr>
        <p:spPr bwMode="auto">
          <a:xfrm>
            <a:off x="352425" y="150601"/>
            <a:ext cx="8229600" cy="8268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lnSpc>
                <a:spcPct val="90000"/>
              </a:lnSpc>
              <a:spcBef>
                <a:spcPct val="0"/>
              </a:spcBef>
              <a:spcAft>
                <a:spcPct val="0"/>
              </a:spcAft>
              <a:defRPr sz="2800" b="1">
                <a:solidFill>
                  <a:srgbClr val="004099"/>
                </a:solidFill>
                <a:latin typeface="+mj-lt"/>
                <a:ea typeface="+mj-ea"/>
                <a:cs typeface="+mj-cs"/>
              </a:defRPr>
            </a:lvl1pPr>
            <a:lvl2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2pPr>
            <a:lvl3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3pPr>
            <a:lvl4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4pPr>
            <a:lvl5pPr algn="l" rtl="0" eaLnBrk="0" fontAlgn="base" hangingPunct="0">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5pPr>
            <a:lvl6pPr marL="4572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6pPr>
            <a:lvl7pPr marL="9144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7pPr>
            <a:lvl8pPr marL="13716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8pPr>
            <a:lvl9pPr marL="1828800" algn="l" rtl="0" fontAlgn="base">
              <a:lnSpc>
                <a:spcPct val="90000"/>
              </a:lnSpc>
              <a:spcBef>
                <a:spcPct val="0"/>
              </a:spcBef>
              <a:spcAft>
                <a:spcPct val="0"/>
              </a:spcAft>
              <a:defRPr sz="2600" b="1">
                <a:solidFill>
                  <a:srgbClr val="004099"/>
                </a:solidFill>
                <a:latin typeface="Arial" pitchFamily="-112" charset="0"/>
                <a:ea typeface="ＭＳ Ｐゴシック" pitchFamily="-112" charset="-128"/>
                <a:cs typeface="ＭＳ Ｐゴシック" pitchFamily="-112" charset="-128"/>
              </a:defRPr>
            </a:lvl9pPr>
          </a:lstStyle>
          <a:p>
            <a:r>
              <a:rPr lang="en-US" kern="0" dirty="0" smtClean="0">
                <a:solidFill>
                  <a:schemeClr val="accent2"/>
                </a:solidFill>
              </a:rPr>
              <a:t>Coming Soon to the DRL </a:t>
            </a:r>
            <a:r>
              <a:rPr lang="en-US" sz="2000" kern="0" dirty="0" smtClean="0">
                <a:solidFill>
                  <a:schemeClr val="accent2"/>
                </a:solidFill>
              </a:rPr>
              <a:t>(Cont.)</a:t>
            </a:r>
          </a:p>
          <a:p>
            <a:r>
              <a:rPr lang="en-US" sz="2400" dirty="0">
                <a:solidFill>
                  <a:schemeClr val="accent2"/>
                </a:solidFill>
              </a:rPr>
              <a:t>- NASA Evaluation Algorithms - </a:t>
            </a:r>
            <a:endParaRPr lang="en-US" sz="2400" kern="0" dirty="0">
              <a:solidFill>
                <a:schemeClr val="accent2"/>
              </a:solidFill>
            </a:endParaRPr>
          </a:p>
        </p:txBody>
      </p:sp>
    </p:spTree>
    <p:extLst>
      <p:ext uri="{BB962C8B-B14F-4D97-AF65-F5344CB8AC3E}">
        <p14:creationId xmlns:p14="http://schemas.microsoft.com/office/powerpoint/2010/main" val="3746728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841" y="1446244"/>
            <a:ext cx="8362951" cy="3723173"/>
          </a:xfrm>
        </p:spPr>
        <p:txBody>
          <a:bodyPr/>
          <a:lstStyle/>
          <a:p>
            <a:pPr marL="0" indent="0" algn="ctr">
              <a:buNone/>
            </a:pPr>
            <a:r>
              <a:rPr lang="en-US" sz="3200" dirty="0" smtClean="0"/>
              <a:t>NASA Direct Program is Driven by User Participation</a:t>
            </a:r>
          </a:p>
          <a:p>
            <a:pPr marL="0" indent="0" algn="ctr">
              <a:buNone/>
            </a:pPr>
            <a:endParaRPr lang="en-US" sz="3200" dirty="0" smtClean="0"/>
          </a:p>
          <a:p>
            <a:pPr marL="0" indent="0" algn="ctr">
              <a:buNone/>
            </a:pPr>
            <a:r>
              <a:rPr lang="en-US" dirty="0" smtClean="0"/>
              <a:t>For additional SPAs and </a:t>
            </a:r>
            <a:r>
              <a:rPr lang="en-US" dirty="0"/>
              <a:t>d</a:t>
            </a:r>
            <a:r>
              <a:rPr lang="en-US" dirty="0" smtClean="0"/>
              <a:t>ata processing tool see:</a:t>
            </a:r>
          </a:p>
          <a:p>
            <a:pPr marL="0" indent="0" algn="ctr">
              <a:buNone/>
            </a:pPr>
            <a:r>
              <a:rPr lang="en-US" sz="3200" dirty="0" smtClean="0"/>
              <a:t>http://direcreadout.sci.gsfc.nasa.gov</a:t>
            </a:r>
          </a:p>
          <a:p>
            <a:pPr marL="0" indent="0" algn="ctr">
              <a:buNone/>
            </a:pPr>
            <a:endParaRPr lang="en-US" sz="3200" dirty="0"/>
          </a:p>
        </p:txBody>
      </p:sp>
      <p:sp>
        <p:nvSpPr>
          <p:cNvPr id="5" name="Slide Number Placeholder 4"/>
          <p:cNvSpPr>
            <a:spLocks noGrp="1"/>
          </p:cNvSpPr>
          <p:nvPr>
            <p:ph type="sldNum" sz="quarter" idx="10"/>
          </p:nvPr>
        </p:nvSpPr>
        <p:spPr/>
        <p:txBody>
          <a:bodyPr/>
          <a:lstStyle/>
          <a:p>
            <a:fld id="{5152273B-772E-4958-A2B9-E0D913758A29}" type="slidenum">
              <a:rPr lang="en-US" smtClean="0"/>
              <a:pPr/>
              <a:t>14</a:t>
            </a:fld>
            <a:endParaRPr lang="en-US" dirty="0">
              <a:solidFill>
                <a:srgbClr val="0C419A"/>
              </a:solidFill>
            </a:endParaRPr>
          </a:p>
        </p:txBody>
      </p:sp>
    </p:spTree>
    <p:extLst>
      <p:ext uri="{BB962C8B-B14F-4D97-AF65-F5344CB8AC3E}">
        <p14:creationId xmlns:p14="http://schemas.microsoft.com/office/powerpoint/2010/main" val="2472964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67253" y="3085615"/>
            <a:ext cx="4304134" cy="1066508"/>
          </a:xfrm>
        </p:spPr>
        <p:txBody>
          <a:bodyPr/>
          <a:lstStyle/>
          <a:p>
            <a:pPr marL="0" indent="0" algn="ctr">
              <a:buNone/>
            </a:pPr>
            <a:r>
              <a:rPr lang="en-US" sz="4000" dirty="0" smtClean="0"/>
              <a:t>Additional Background</a:t>
            </a:r>
            <a:endParaRPr lang="en-US" sz="4000" dirty="0"/>
          </a:p>
        </p:txBody>
      </p:sp>
      <p:sp>
        <p:nvSpPr>
          <p:cNvPr id="5" name="Slide Number Placeholder 4"/>
          <p:cNvSpPr>
            <a:spLocks noGrp="1"/>
          </p:cNvSpPr>
          <p:nvPr>
            <p:ph type="sldNum" sz="quarter" idx="10"/>
          </p:nvPr>
        </p:nvSpPr>
        <p:spPr/>
        <p:txBody>
          <a:bodyPr/>
          <a:lstStyle/>
          <a:p>
            <a:fld id="{5152273B-772E-4958-A2B9-E0D913758A29}" type="slidenum">
              <a:rPr lang="en-US" smtClean="0"/>
              <a:pPr/>
              <a:t>15</a:t>
            </a:fld>
            <a:endParaRPr lang="en-US" dirty="0">
              <a:solidFill>
                <a:srgbClr val="0C419A"/>
              </a:solidFill>
            </a:endParaRPr>
          </a:p>
        </p:txBody>
      </p:sp>
    </p:spTree>
    <p:extLst>
      <p:ext uri="{BB962C8B-B14F-4D97-AF65-F5344CB8AC3E}">
        <p14:creationId xmlns:p14="http://schemas.microsoft.com/office/powerpoint/2010/main" val="315001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p:txBody>
          <a:bodyPr/>
          <a:lstStyle/>
          <a:p>
            <a:r>
              <a:rPr lang="en-US" dirty="0" smtClean="0"/>
              <a:t>IPOPP Distributed Architecture and Standard Interfaces</a:t>
            </a:r>
          </a:p>
        </p:txBody>
      </p:sp>
      <p:grpSp>
        <p:nvGrpSpPr>
          <p:cNvPr id="2" name="Group 30"/>
          <p:cNvGrpSpPr/>
          <p:nvPr/>
        </p:nvGrpSpPr>
        <p:grpSpPr>
          <a:xfrm>
            <a:off x="771365" y="1211719"/>
            <a:ext cx="7306334" cy="5158083"/>
            <a:chOff x="1041097" y="1301121"/>
            <a:chExt cx="7074856" cy="3105047"/>
          </a:xfrm>
        </p:grpSpPr>
        <p:sp>
          <p:nvSpPr>
            <p:cNvPr id="11" name="Rectangle 10"/>
            <p:cNvSpPr/>
            <p:nvPr/>
          </p:nvSpPr>
          <p:spPr bwMode="auto">
            <a:xfrm>
              <a:off x="4351748" y="1347591"/>
              <a:ext cx="3764205" cy="1239164"/>
            </a:xfrm>
            <a:prstGeom prst="rect">
              <a:avLst/>
            </a:prstGeom>
            <a:gradFill>
              <a:gsLst>
                <a:gs pos="0">
                  <a:srgbClr val="C7CAEA"/>
                </a:gs>
                <a:gs pos="25000">
                  <a:schemeClr val="accent2">
                    <a:tint val="37000"/>
                    <a:satMod val="300000"/>
                  </a:schemeClr>
                </a:gs>
                <a:gs pos="100000">
                  <a:schemeClr val="bg1"/>
                </a:gs>
              </a:gsLst>
            </a:gra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3998203" y="1595424"/>
              <a:ext cx="3764205" cy="1239164"/>
            </a:xfrm>
            <a:prstGeom prst="rect">
              <a:avLst/>
            </a:prstGeom>
            <a:gradFill>
              <a:gsLst>
                <a:gs pos="0">
                  <a:srgbClr val="C7CAEA"/>
                </a:gs>
                <a:gs pos="25000">
                  <a:schemeClr val="accent2">
                    <a:tint val="37000"/>
                    <a:satMod val="300000"/>
                  </a:schemeClr>
                </a:gs>
                <a:gs pos="100000">
                  <a:schemeClr val="bg1"/>
                </a:gs>
              </a:gsLst>
            </a:gra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3648411" y="1843257"/>
              <a:ext cx="3764205" cy="1239164"/>
            </a:xfrm>
            <a:prstGeom prst="rect">
              <a:avLst/>
            </a:prstGeom>
            <a:gradFill>
              <a:gsLst>
                <a:gs pos="0">
                  <a:srgbClr val="C7CAEA"/>
                </a:gs>
                <a:gs pos="25000">
                  <a:schemeClr val="accent2">
                    <a:tint val="37000"/>
                    <a:satMod val="300000"/>
                  </a:schemeClr>
                </a:gs>
                <a:gs pos="100000">
                  <a:schemeClr val="bg1"/>
                </a:gs>
              </a:gsLst>
            </a:gra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3639788" y="3706335"/>
              <a:ext cx="3781451" cy="699833"/>
            </a:xfrm>
            <a:prstGeom prst="rect">
              <a:avLst/>
            </a:prstGeom>
            <a:gradFill>
              <a:gsLst>
                <a:gs pos="0">
                  <a:srgbClr val="C7CAEA"/>
                </a:gs>
                <a:gs pos="25000">
                  <a:schemeClr val="accent2">
                    <a:tint val="37000"/>
                    <a:satMod val="300000"/>
                  </a:schemeClr>
                </a:gs>
                <a:gs pos="100000">
                  <a:schemeClr val="bg1"/>
                </a:gs>
              </a:gsLst>
            </a:gra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ight Arrow 14"/>
            <p:cNvSpPr/>
            <p:nvPr/>
          </p:nvSpPr>
          <p:spPr bwMode="auto">
            <a:xfrm>
              <a:off x="2989276" y="2168537"/>
              <a:ext cx="882842" cy="604093"/>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1041097" y="1703851"/>
              <a:ext cx="2183874" cy="1486998"/>
            </a:xfrm>
            <a:prstGeom prst="rect">
              <a:avLst/>
            </a:prstGeom>
            <a:gradFill>
              <a:gsLst>
                <a:gs pos="0">
                  <a:srgbClr val="C7CAEA"/>
                </a:gs>
                <a:gs pos="25000">
                  <a:schemeClr val="accent2">
                    <a:tint val="37000"/>
                    <a:satMod val="300000"/>
                  </a:schemeClr>
                </a:gs>
                <a:gs pos="100000">
                  <a:schemeClr val="bg1"/>
                </a:gs>
              </a:gsLst>
            </a:gra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Left-Right Arrow 18"/>
            <p:cNvSpPr/>
            <p:nvPr/>
          </p:nvSpPr>
          <p:spPr bwMode="auto">
            <a:xfrm rot="16200000">
              <a:off x="5127803" y="3082412"/>
              <a:ext cx="805421" cy="619562"/>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TextBox 19"/>
            <p:cNvSpPr txBox="1"/>
            <p:nvPr/>
          </p:nvSpPr>
          <p:spPr>
            <a:xfrm>
              <a:off x="1378472" y="1719341"/>
              <a:ext cx="1703731" cy="500241"/>
            </a:xfrm>
            <a:prstGeom prst="rect">
              <a:avLst/>
            </a:prstGeom>
            <a:noFill/>
          </p:spPr>
          <p:txBody>
            <a:bodyPr wrap="square" rtlCol="0">
              <a:spAutoFit/>
            </a:bodyPr>
            <a:lstStyle/>
            <a:p>
              <a:pPr algn="ctr"/>
              <a:r>
                <a:rPr lang="en-US" sz="1600" b="1" dirty="0" smtClean="0"/>
                <a:t>Front End System</a:t>
              </a:r>
            </a:p>
            <a:p>
              <a:pPr algn="ctr"/>
              <a:r>
                <a:rPr lang="en-US" sz="1600" b="1" dirty="0" smtClean="0"/>
                <a:t>(FES)</a:t>
              </a:r>
              <a:endParaRPr lang="en-US" sz="1600" b="1" dirty="0"/>
            </a:p>
          </p:txBody>
        </p:sp>
        <p:sp>
          <p:nvSpPr>
            <p:cNvPr id="21" name="TextBox 20"/>
            <p:cNvSpPr txBox="1"/>
            <p:nvPr/>
          </p:nvSpPr>
          <p:spPr>
            <a:xfrm>
              <a:off x="5436448" y="1301121"/>
              <a:ext cx="1703731" cy="203802"/>
            </a:xfrm>
            <a:prstGeom prst="rect">
              <a:avLst/>
            </a:prstGeom>
            <a:noFill/>
          </p:spPr>
          <p:txBody>
            <a:bodyPr wrap="square" rtlCol="0">
              <a:spAutoFit/>
            </a:bodyPr>
            <a:lstStyle/>
            <a:p>
              <a:pPr algn="ctr"/>
              <a:r>
                <a:rPr lang="en-US" sz="1600" b="1" dirty="0" err="1" smtClean="0"/>
                <a:t>DSx</a:t>
              </a:r>
              <a:endParaRPr lang="en-US" sz="1600" b="1" dirty="0"/>
            </a:p>
          </p:txBody>
        </p:sp>
        <p:sp>
          <p:nvSpPr>
            <p:cNvPr id="22" name="TextBox 21"/>
            <p:cNvSpPr txBox="1"/>
            <p:nvPr/>
          </p:nvSpPr>
          <p:spPr>
            <a:xfrm>
              <a:off x="5126683" y="1548953"/>
              <a:ext cx="1703731" cy="203802"/>
            </a:xfrm>
            <a:prstGeom prst="rect">
              <a:avLst/>
            </a:prstGeom>
            <a:noFill/>
          </p:spPr>
          <p:txBody>
            <a:bodyPr wrap="square" rtlCol="0">
              <a:spAutoFit/>
            </a:bodyPr>
            <a:lstStyle/>
            <a:p>
              <a:pPr algn="ctr"/>
              <a:r>
                <a:rPr lang="en-US" sz="1600" b="1" dirty="0" smtClean="0"/>
                <a:t>DS2</a:t>
              </a:r>
              <a:endParaRPr lang="en-US" sz="1600" b="1" dirty="0"/>
            </a:p>
          </p:txBody>
        </p:sp>
        <p:sp>
          <p:nvSpPr>
            <p:cNvPr id="23" name="TextBox 22"/>
            <p:cNvSpPr txBox="1"/>
            <p:nvPr/>
          </p:nvSpPr>
          <p:spPr>
            <a:xfrm>
              <a:off x="4678648" y="1843256"/>
              <a:ext cx="2173708" cy="203802"/>
            </a:xfrm>
            <a:prstGeom prst="rect">
              <a:avLst/>
            </a:prstGeom>
            <a:noFill/>
          </p:spPr>
          <p:txBody>
            <a:bodyPr wrap="square" rtlCol="0">
              <a:spAutoFit/>
            </a:bodyPr>
            <a:lstStyle/>
            <a:p>
              <a:pPr algn="ctr"/>
              <a:r>
                <a:rPr lang="en-US" sz="1600" b="1" dirty="0" smtClean="0"/>
                <a:t>Data System (DS)</a:t>
              </a:r>
              <a:endParaRPr lang="en-US" sz="1600" b="1" dirty="0"/>
            </a:p>
          </p:txBody>
        </p:sp>
        <p:sp>
          <p:nvSpPr>
            <p:cNvPr id="24" name="TextBox 23"/>
            <p:cNvSpPr txBox="1"/>
            <p:nvPr/>
          </p:nvSpPr>
          <p:spPr>
            <a:xfrm>
              <a:off x="1043021" y="2215006"/>
              <a:ext cx="2168385" cy="648460"/>
            </a:xfrm>
            <a:prstGeom prst="rect">
              <a:avLst/>
            </a:prstGeom>
            <a:noFill/>
          </p:spPr>
          <p:txBody>
            <a:bodyPr wrap="square" rtlCol="0">
              <a:spAutoFit/>
            </a:bodyPr>
            <a:lstStyle/>
            <a:p>
              <a:pPr marL="107950" indent="-107950">
                <a:buFont typeface="Arial"/>
                <a:buChar char="•"/>
              </a:pPr>
              <a:r>
                <a:rPr lang="en-US" sz="1600" dirty="0" smtClean="0"/>
                <a:t>Real-Time Software Telemetry Processing System (RT-STPS)</a:t>
              </a:r>
            </a:p>
            <a:p>
              <a:pPr marL="107950" indent="-107950">
                <a:buFont typeface="Arial"/>
                <a:buChar char="•"/>
              </a:pPr>
              <a:r>
                <a:rPr lang="en-US" sz="1600" dirty="0" smtClean="0"/>
                <a:t>Simulcast</a:t>
              </a:r>
              <a:endParaRPr lang="en-US" sz="1600" dirty="0"/>
            </a:p>
          </p:txBody>
        </p:sp>
        <p:sp>
          <p:nvSpPr>
            <p:cNvPr id="25" name="TextBox 24"/>
            <p:cNvSpPr txBox="1"/>
            <p:nvPr/>
          </p:nvSpPr>
          <p:spPr>
            <a:xfrm>
              <a:off x="3865503" y="2091088"/>
              <a:ext cx="3512108" cy="648460"/>
            </a:xfrm>
            <a:prstGeom prst="rect">
              <a:avLst/>
            </a:prstGeom>
            <a:noFill/>
          </p:spPr>
          <p:txBody>
            <a:bodyPr wrap="square" rtlCol="0">
              <a:spAutoFit/>
            </a:bodyPr>
            <a:lstStyle/>
            <a:p>
              <a:pPr marL="107950" indent="-107950">
                <a:buFont typeface="Arial"/>
                <a:buChar char="•"/>
              </a:pPr>
              <a:r>
                <a:rPr lang="en-US" sz="1600" dirty="0" smtClean="0"/>
                <a:t>Control System (CS)</a:t>
              </a:r>
            </a:p>
            <a:p>
              <a:pPr marL="107950" indent="-107950">
                <a:buFont typeface="Arial"/>
                <a:buChar char="•"/>
              </a:pPr>
              <a:r>
                <a:rPr lang="en-US" sz="1600" dirty="0" smtClean="0"/>
                <a:t>Data Storage Manager (DSM)</a:t>
              </a:r>
            </a:p>
            <a:p>
              <a:pPr marL="107950" indent="-107950">
                <a:buFont typeface="Arial"/>
                <a:buChar char="•"/>
              </a:pPr>
              <a:r>
                <a:rPr lang="en-US" sz="1600" dirty="0" smtClean="0"/>
                <a:t>Information Services (IS)</a:t>
              </a:r>
            </a:p>
            <a:p>
              <a:pPr marL="107950" indent="-107950">
                <a:buFont typeface="Arial"/>
                <a:buChar char="•"/>
              </a:pPr>
              <a:r>
                <a:rPr lang="en-US" sz="1600" dirty="0" smtClean="0"/>
                <a:t>Status/Event Logging System (SLS)</a:t>
              </a:r>
              <a:endParaRPr lang="en-US" sz="1600" dirty="0"/>
            </a:p>
          </p:txBody>
        </p:sp>
        <p:sp>
          <p:nvSpPr>
            <p:cNvPr id="27" name="TextBox 26"/>
            <p:cNvSpPr txBox="1"/>
            <p:nvPr/>
          </p:nvSpPr>
          <p:spPr>
            <a:xfrm>
              <a:off x="3656410" y="3918750"/>
              <a:ext cx="3748207" cy="322377"/>
            </a:xfrm>
            <a:prstGeom prst="rect">
              <a:avLst/>
            </a:prstGeom>
            <a:noFill/>
          </p:spPr>
          <p:txBody>
            <a:bodyPr wrap="square" rtlCol="0">
              <a:spAutoFit/>
            </a:bodyPr>
            <a:lstStyle/>
            <a:p>
              <a:pPr algn="ctr">
                <a:lnSpc>
                  <a:spcPct val="90000"/>
                </a:lnSpc>
              </a:pPr>
              <a:r>
                <a:rPr lang="en-US" sz="1600" b="1" dirty="0" smtClean="0"/>
                <a:t>Science Processing Algorithms (</a:t>
              </a:r>
              <a:r>
                <a:rPr lang="en-US" sz="1600" b="1" dirty="0" err="1" smtClean="0"/>
                <a:t>SPAs</a:t>
              </a:r>
              <a:r>
                <a:rPr lang="en-US" sz="1600" b="1" dirty="0" smtClean="0"/>
                <a:t>)</a:t>
              </a:r>
              <a:endParaRPr lang="en-US" sz="1600" b="1" dirty="0"/>
            </a:p>
          </p:txBody>
        </p:sp>
      </p:grpSp>
      <p:sp>
        <p:nvSpPr>
          <p:cNvPr id="28" name="Slide Number Placeholder 27"/>
          <p:cNvSpPr>
            <a:spLocks noGrp="1"/>
          </p:cNvSpPr>
          <p:nvPr>
            <p:ph type="sldNum" sz="quarter" idx="10"/>
          </p:nvPr>
        </p:nvSpPr>
        <p:spPr/>
        <p:txBody>
          <a:bodyPr/>
          <a:lstStyle/>
          <a:p>
            <a:fld id="{EE15852F-0E5F-41B0-AFBF-8A2D7E1AD285}" type="slidenum">
              <a:rPr lang="en-US" smtClean="0"/>
              <a:pPr/>
              <a:t>16</a:t>
            </a:fld>
            <a:endParaRPr lang="en-US" dirty="0">
              <a:solidFill>
                <a:srgbClr val="0C419A"/>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T_STPS_4Pat.png"/>
          <p:cNvPicPr>
            <a:picLocks noChangeAspect="1"/>
          </p:cNvPicPr>
          <p:nvPr/>
        </p:nvPicPr>
        <p:blipFill>
          <a:blip r:embed="rId2"/>
          <a:stretch>
            <a:fillRect/>
          </a:stretch>
        </p:blipFill>
        <p:spPr>
          <a:xfrm>
            <a:off x="-1" y="1002890"/>
            <a:ext cx="9143999" cy="5855109"/>
          </a:xfrm>
          <a:prstGeom prst="rect">
            <a:avLst/>
          </a:prstGeom>
        </p:spPr>
      </p:pic>
      <p:sp>
        <p:nvSpPr>
          <p:cNvPr id="11266" name="Rectangle 3"/>
          <p:cNvSpPr>
            <a:spLocks noChangeArrowheads="1"/>
          </p:cNvSpPr>
          <p:nvPr/>
        </p:nvSpPr>
        <p:spPr bwMode="auto">
          <a:xfrm>
            <a:off x="441325" y="1004888"/>
            <a:ext cx="184150" cy="244475"/>
          </a:xfrm>
          <a:prstGeom prst="rect">
            <a:avLst/>
          </a:prstGeom>
          <a:noFill/>
          <a:ln w="9525">
            <a:noFill/>
            <a:miter lim="800000"/>
            <a:headEnd/>
            <a:tailEnd/>
          </a:ln>
        </p:spPr>
        <p:txBody>
          <a:bodyPr wrap="none">
            <a:spAutoFit/>
          </a:bodyPr>
          <a:lstStyle/>
          <a:p>
            <a:pPr eaLnBrk="0" hangingPunct="0">
              <a:spcBef>
                <a:spcPct val="20000"/>
              </a:spcBef>
            </a:pPr>
            <a:endParaRPr lang="en-US" sz="1000"/>
          </a:p>
        </p:txBody>
      </p:sp>
      <p:sp>
        <p:nvSpPr>
          <p:cNvPr id="6" name="TextBox 5"/>
          <p:cNvSpPr txBox="1"/>
          <p:nvPr/>
        </p:nvSpPr>
        <p:spPr>
          <a:xfrm>
            <a:off x="2088165" y="139492"/>
            <a:ext cx="4817987" cy="830997"/>
          </a:xfrm>
          <a:prstGeom prst="rect">
            <a:avLst/>
          </a:prstGeom>
          <a:noFill/>
        </p:spPr>
        <p:txBody>
          <a:bodyPr wrap="none" rtlCol="0">
            <a:spAutoFit/>
          </a:bodyPr>
          <a:lstStyle/>
          <a:p>
            <a:pPr algn="ctr"/>
            <a:r>
              <a:rPr lang="en-US" b="1" dirty="0" smtClean="0">
                <a:solidFill>
                  <a:srgbClr val="0070C0"/>
                </a:solidFill>
              </a:rPr>
              <a:t>Real-Time Software Telemetry</a:t>
            </a:r>
          </a:p>
          <a:p>
            <a:pPr algn="ctr"/>
            <a:r>
              <a:rPr lang="en-US" b="1" dirty="0" smtClean="0">
                <a:solidFill>
                  <a:srgbClr val="0070C0"/>
                </a:solidFill>
              </a:rPr>
              <a:t>Processing Software (RT-STPS)</a:t>
            </a:r>
            <a:endParaRPr lang="en-US" b="1" dirty="0">
              <a:solidFill>
                <a:srgbClr val="0070C0"/>
              </a:solidFill>
            </a:endParaRPr>
          </a:p>
        </p:txBody>
      </p:sp>
      <p:sp>
        <p:nvSpPr>
          <p:cNvPr id="2" name="TextBox 1"/>
          <p:cNvSpPr txBox="1"/>
          <p:nvPr/>
        </p:nvSpPr>
        <p:spPr>
          <a:xfrm>
            <a:off x="1343557" y="1679506"/>
            <a:ext cx="6853992" cy="461665"/>
          </a:xfrm>
          <a:prstGeom prst="rect">
            <a:avLst/>
          </a:prstGeom>
          <a:noFill/>
        </p:spPr>
        <p:txBody>
          <a:bodyPr wrap="none" rtlCol="0">
            <a:spAutoFit/>
          </a:bodyPr>
          <a:lstStyle/>
          <a:p>
            <a:r>
              <a:rPr lang="en-US" dirty="0" smtClean="0"/>
              <a:t>Raw S-NPP Packet Processing to RDR (Level-0)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6" y="51713"/>
            <a:ext cx="7049728" cy="830997"/>
          </a:xfrm>
          <a:prstGeom prst="rect">
            <a:avLst/>
          </a:prstGeom>
          <a:noFill/>
        </p:spPr>
        <p:txBody>
          <a:bodyPr wrap="square" rtlCol="0">
            <a:spAutoFit/>
          </a:bodyPr>
          <a:lstStyle/>
          <a:p>
            <a:pPr algn="ctr"/>
            <a:r>
              <a:rPr lang="en-US" b="1" dirty="0" smtClean="0">
                <a:solidFill>
                  <a:srgbClr val="0070C0"/>
                </a:solidFill>
              </a:rPr>
              <a:t>Simulcast – Real-time Distributed </a:t>
            </a:r>
          </a:p>
          <a:p>
            <a:pPr algn="ctr"/>
            <a:r>
              <a:rPr lang="en-US" b="1" dirty="0" smtClean="0">
                <a:solidFill>
                  <a:srgbClr val="0070C0"/>
                </a:solidFill>
              </a:rPr>
              <a:t>Instrument Data Monitoring</a:t>
            </a:r>
            <a:endParaRPr lang="en-US" b="1" dirty="0">
              <a:solidFill>
                <a:srgbClr val="0070C0"/>
              </a:solidFill>
            </a:endParaRPr>
          </a:p>
        </p:txBody>
      </p:sp>
      <p:sp>
        <p:nvSpPr>
          <p:cNvPr id="4" name="Slide Number Placeholder 3"/>
          <p:cNvSpPr>
            <a:spLocks noGrp="1"/>
          </p:cNvSpPr>
          <p:nvPr>
            <p:ph type="sldNum" sz="quarter" idx="10"/>
          </p:nvPr>
        </p:nvSpPr>
        <p:spPr/>
        <p:txBody>
          <a:bodyPr/>
          <a:lstStyle/>
          <a:p>
            <a:fld id="{33A1C4B8-A28E-4667-A499-AC7E4664F94E}" type="slidenum">
              <a:rPr lang="en-US" smtClean="0"/>
              <a:pPr/>
              <a:t>18</a:t>
            </a:fld>
            <a:endParaRPr lang="en-US" dirty="0">
              <a:solidFill>
                <a:srgbClr val="0C419A"/>
              </a:solidFill>
            </a:endParaRPr>
          </a:p>
        </p:txBody>
      </p:sp>
      <p:pic>
        <p:nvPicPr>
          <p:cNvPr id="5" name="Picture 4"/>
          <p:cNvPicPr>
            <a:picLocks noChangeAspect="1" noChangeArrowheads="1"/>
          </p:cNvPicPr>
          <p:nvPr/>
        </p:nvPicPr>
        <p:blipFill>
          <a:blip r:embed="rId4" cstate="print"/>
          <a:srcRect/>
          <a:stretch>
            <a:fillRect/>
          </a:stretch>
        </p:blipFill>
        <p:spPr bwMode="auto">
          <a:xfrm>
            <a:off x="47625" y="1028700"/>
            <a:ext cx="1019175" cy="118110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1066800" y="1438275"/>
            <a:ext cx="581025" cy="238125"/>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1828800" y="1152525"/>
            <a:ext cx="1066800" cy="752475"/>
          </a:xfrm>
          <a:prstGeom prst="rect">
            <a:avLst/>
          </a:prstGeom>
          <a:noFill/>
          <a:ln w="9525">
            <a:noFill/>
            <a:miter lim="800000"/>
            <a:headEnd/>
            <a:tailEnd/>
          </a:ln>
        </p:spPr>
      </p:pic>
      <p:pic>
        <p:nvPicPr>
          <p:cNvPr id="9" name="Picture 7"/>
          <p:cNvPicPr>
            <a:picLocks noChangeAspect="1" noChangeArrowheads="1"/>
          </p:cNvPicPr>
          <p:nvPr/>
        </p:nvPicPr>
        <p:blipFill>
          <a:blip r:embed="rId7" cstate="print"/>
          <a:srcRect/>
          <a:stretch>
            <a:fillRect/>
          </a:stretch>
        </p:blipFill>
        <p:spPr bwMode="auto">
          <a:xfrm>
            <a:off x="3648075" y="1095375"/>
            <a:ext cx="1152525" cy="809625"/>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3000375" y="1362075"/>
            <a:ext cx="581025" cy="23812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76200" y="3124200"/>
            <a:ext cx="1019175" cy="1181100"/>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1143000" y="3581400"/>
            <a:ext cx="581025" cy="238125"/>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srcRect/>
          <a:stretch>
            <a:fillRect/>
          </a:stretch>
        </p:blipFill>
        <p:spPr bwMode="auto">
          <a:xfrm>
            <a:off x="1828800" y="3286125"/>
            <a:ext cx="1066800" cy="752475"/>
          </a:xfrm>
          <a:prstGeom prst="rect">
            <a:avLst/>
          </a:prstGeom>
          <a:noFill/>
          <a:ln w="9525">
            <a:noFill/>
            <a:miter lim="800000"/>
            <a:headEnd/>
            <a:tailEnd/>
          </a:ln>
        </p:spPr>
      </p:pic>
      <p:pic>
        <p:nvPicPr>
          <p:cNvPr id="14" name="Picture 7"/>
          <p:cNvPicPr>
            <a:picLocks noChangeAspect="1" noChangeArrowheads="1"/>
          </p:cNvPicPr>
          <p:nvPr/>
        </p:nvPicPr>
        <p:blipFill>
          <a:blip r:embed="rId7" cstate="print"/>
          <a:srcRect/>
          <a:stretch>
            <a:fillRect/>
          </a:stretch>
        </p:blipFill>
        <p:spPr bwMode="auto">
          <a:xfrm>
            <a:off x="3800475" y="3276600"/>
            <a:ext cx="1152525" cy="809625"/>
          </a:xfrm>
          <a:prstGeom prst="rect">
            <a:avLst/>
          </a:prstGeom>
          <a:noFill/>
          <a:ln w="9525">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3076575" y="3571875"/>
            <a:ext cx="581025" cy="238125"/>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76200" y="5105400"/>
            <a:ext cx="1019175" cy="1181100"/>
          </a:xfrm>
          <a:prstGeom prst="rect">
            <a:avLst/>
          </a:prstGeom>
          <a:noFill/>
          <a:ln w="9525">
            <a:noFill/>
            <a:miter lim="800000"/>
            <a:headEnd/>
            <a:tailEnd/>
          </a:ln>
        </p:spPr>
      </p:pic>
      <p:pic>
        <p:nvPicPr>
          <p:cNvPr id="17" name="Picture 5"/>
          <p:cNvPicPr>
            <a:picLocks noChangeAspect="1" noChangeArrowheads="1"/>
          </p:cNvPicPr>
          <p:nvPr/>
        </p:nvPicPr>
        <p:blipFill>
          <a:blip r:embed="rId5" cstate="print"/>
          <a:srcRect/>
          <a:stretch>
            <a:fillRect/>
          </a:stretch>
        </p:blipFill>
        <p:spPr bwMode="auto">
          <a:xfrm>
            <a:off x="1143000" y="5562600"/>
            <a:ext cx="581025" cy="238125"/>
          </a:xfrm>
          <a:prstGeom prst="rect">
            <a:avLst/>
          </a:prstGeom>
          <a:noFill/>
          <a:ln w="9525">
            <a:noFill/>
            <a:miter lim="800000"/>
            <a:headEnd/>
            <a:tailEnd/>
          </a:ln>
        </p:spPr>
      </p:pic>
      <p:pic>
        <p:nvPicPr>
          <p:cNvPr id="18" name="Picture 6"/>
          <p:cNvPicPr>
            <a:picLocks noChangeAspect="1" noChangeArrowheads="1"/>
          </p:cNvPicPr>
          <p:nvPr/>
        </p:nvPicPr>
        <p:blipFill>
          <a:blip r:embed="rId6" cstate="print"/>
          <a:srcRect/>
          <a:stretch>
            <a:fillRect/>
          </a:stretch>
        </p:blipFill>
        <p:spPr bwMode="auto">
          <a:xfrm>
            <a:off x="1828800" y="5334000"/>
            <a:ext cx="1066800" cy="752475"/>
          </a:xfrm>
          <a:prstGeom prst="rect">
            <a:avLst/>
          </a:prstGeom>
          <a:noFill/>
          <a:ln w="9525">
            <a:noFill/>
            <a:miter lim="800000"/>
            <a:headEnd/>
            <a:tailEnd/>
          </a:ln>
        </p:spPr>
      </p:pic>
      <p:pic>
        <p:nvPicPr>
          <p:cNvPr id="19" name="Picture 7"/>
          <p:cNvPicPr>
            <a:picLocks noChangeAspect="1" noChangeArrowheads="1"/>
          </p:cNvPicPr>
          <p:nvPr/>
        </p:nvPicPr>
        <p:blipFill>
          <a:blip r:embed="rId7" cstate="print"/>
          <a:srcRect/>
          <a:stretch>
            <a:fillRect/>
          </a:stretch>
        </p:blipFill>
        <p:spPr bwMode="auto">
          <a:xfrm>
            <a:off x="3800475" y="5334000"/>
            <a:ext cx="1152525" cy="809625"/>
          </a:xfrm>
          <a:prstGeom prst="rect">
            <a:avLst/>
          </a:prstGeom>
          <a:noFill/>
          <a:ln w="9525">
            <a:noFill/>
            <a:miter lim="800000"/>
            <a:headEnd/>
            <a:tailEnd/>
          </a:ln>
        </p:spPr>
      </p:pic>
      <p:pic>
        <p:nvPicPr>
          <p:cNvPr id="20" name="Picture 5"/>
          <p:cNvPicPr>
            <a:picLocks noChangeAspect="1" noChangeArrowheads="1"/>
          </p:cNvPicPr>
          <p:nvPr/>
        </p:nvPicPr>
        <p:blipFill>
          <a:blip r:embed="rId5" cstate="print"/>
          <a:srcRect/>
          <a:stretch>
            <a:fillRect/>
          </a:stretch>
        </p:blipFill>
        <p:spPr bwMode="auto">
          <a:xfrm>
            <a:off x="3048000" y="5562600"/>
            <a:ext cx="581025" cy="238125"/>
          </a:xfrm>
          <a:prstGeom prst="rect">
            <a:avLst/>
          </a:prstGeom>
          <a:noFill/>
          <a:ln w="9525">
            <a:noFill/>
            <a:miter lim="800000"/>
            <a:headEnd/>
            <a:tailEnd/>
          </a:ln>
        </p:spPr>
      </p:pic>
      <p:pic>
        <p:nvPicPr>
          <p:cNvPr id="21" name="Picture 5"/>
          <p:cNvPicPr>
            <a:picLocks noChangeAspect="1" noChangeArrowheads="1"/>
          </p:cNvPicPr>
          <p:nvPr/>
        </p:nvPicPr>
        <p:blipFill>
          <a:blip r:embed="rId5" cstate="print"/>
          <a:srcRect/>
          <a:stretch>
            <a:fillRect/>
          </a:stretch>
        </p:blipFill>
        <p:spPr bwMode="auto">
          <a:xfrm>
            <a:off x="5029200" y="3495675"/>
            <a:ext cx="581025" cy="238125"/>
          </a:xfrm>
          <a:prstGeom prst="rect">
            <a:avLst/>
          </a:prstGeom>
          <a:noFill/>
          <a:ln w="9525">
            <a:noFill/>
            <a:miter lim="800000"/>
            <a:headEnd/>
            <a:tailEnd/>
          </a:ln>
        </p:spPr>
      </p:pic>
      <p:pic>
        <p:nvPicPr>
          <p:cNvPr id="22" name="Picture 8"/>
          <p:cNvPicPr>
            <a:picLocks noChangeAspect="1" noChangeArrowheads="1"/>
          </p:cNvPicPr>
          <p:nvPr/>
        </p:nvPicPr>
        <p:blipFill>
          <a:blip r:embed="rId8" cstate="print"/>
          <a:srcRect/>
          <a:stretch>
            <a:fillRect/>
          </a:stretch>
        </p:blipFill>
        <p:spPr bwMode="auto">
          <a:xfrm>
            <a:off x="4876800" y="1972089"/>
            <a:ext cx="990600" cy="1152111"/>
          </a:xfrm>
          <a:prstGeom prst="rect">
            <a:avLst/>
          </a:prstGeom>
          <a:noFill/>
          <a:ln w="9525">
            <a:noFill/>
            <a:miter lim="800000"/>
            <a:headEnd/>
            <a:tailEnd/>
          </a:ln>
        </p:spPr>
      </p:pic>
      <p:pic>
        <p:nvPicPr>
          <p:cNvPr id="23" name="Picture 9"/>
          <p:cNvPicPr>
            <a:picLocks noChangeAspect="1" noChangeArrowheads="1"/>
          </p:cNvPicPr>
          <p:nvPr/>
        </p:nvPicPr>
        <p:blipFill>
          <a:blip r:embed="rId7" cstate="print"/>
          <a:srcRect/>
          <a:stretch>
            <a:fillRect/>
          </a:stretch>
        </p:blipFill>
        <p:spPr bwMode="auto">
          <a:xfrm>
            <a:off x="5715000" y="3228975"/>
            <a:ext cx="1152525" cy="809625"/>
          </a:xfrm>
          <a:prstGeom prst="rect">
            <a:avLst/>
          </a:prstGeom>
          <a:noFill/>
          <a:ln w="9525">
            <a:noFill/>
            <a:miter lim="800000"/>
            <a:headEnd/>
            <a:tailEnd/>
          </a:ln>
        </p:spPr>
      </p:pic>
      <p:pic>
        <p:nvPicPr>
          <p:cNvPr id="24" name="Picture 10"/>
          <p:cNvPicPr>
            <a:picLocks noChangeAspect="1" noChangeArrowheads="1"/>
          </p:cNvPicPr>
          <p:nvPr/>
        </p:nvPicPr>
        <p:blipFill>
          <a:blip r:embed="rId9" cstate="print"/>
          <a:srcRect/>
          <a:stretch>
            <a:fillRect/>
          </a:stretch>
        </p:blipFill>
        <p:spPr bwMode="auto">
          <a:xfrm>
            <a:off x="4953000" y="4267200"/>
            <a:ext cx="885825" cy="1004888"/>
          </a:xfrm>
          <a:prstGeom prst="rect">
            <a:avLst/>
          </a:prstGeom>
          <a:noFill/>
          <a:ln w="9525">
            <a:noFill/>
            <a:miter lim="800000"/>
            <a:headEnd/>
            <a:tailEnd/>
          </a:ln>
        </p:spPr>
      </p:pic>
      <p:pic>
        <p:nvPicPr>
          <p:cNvPr id="25" name="Picture 11"/>
          <p:cNvPicPr>
            <a:picLocks noChangeAspect="1" noChangeArrowheads="1"/>
          </p:cNvPicPr>
          <p:nvPr/>
        </p:nvPicPr>
        <p:blipFill>
          <a:blip r:embed="rId9" cstate="print"/>
          <a:srcRect/>
          <a:stretch>
            <a:fillRect/>
          </a:stretch>
        </p:blipFill>
        <p:spPr bwMode="auto">
          <a:xfrm>
            <a:off x="6858000" y="2028825"/>
            <a:ext cx="885825" cy="1095375"/>
          </a:xfrm>
          <a:prstGeom prst="rect">
            <a:avLst/>
          </a:prstGeom>
          <a:noFill/>
          <a:ln w="9525">
            <a:noFill/>
            <a:miter lim="800000"/>
            <a:headEnd/>
            <a:tailEnd/>
          </a:ln>
        </p:spPr>
      </p:pic>
      <p:graphicFrame>
        <p:nvGraphicFramePr>
          <p:cNvPr id="26" name="Object 13"/>
          <p:cNvGraphicFramePr>
            <a:graphicFrameLocks noChangeAspect="1"/>
          </p:cNvGraphicFramePr>
          <p:nvPr>
            <p:extLst>
              <p:ext uri="{D42A27DB-BD31-4B8C-83A1-F6EECF244321}">
                <p14:modId xmlns:p14="http://schemas.microsoft.com/office/powerpoint/2010/main" val="523095734"/>
              </p:ext>
            </p:extLst>
          </p:nvPr>
        </p:nvGraphicFramePr>
        <p:xfrm>
          <a:off x="7772400" y="1219200"/>
          <a:ext cx="1289050" cy="946150"/>
        </p:xfrm>
        <a:graphic>
          <a:graphicData uri="http://schemas.openxmlformats.org/presentationml/2006/ole">
            <mc:AlternateContent xmlns:mc="http://schemas.openxmlformats.org/markup-compatibility/2006">
              <mc:Choice xmlns:v="urn:schemas-microsoft-com:vml" Requires="v">
                <p:oleObj spid="_x0000_s30755" name="Visio" r:id="rId10" imgW="1288980" imgH="945940" progId="Visio.Drawing.11">
                  <p:link updateAutomatic="1"/>
                </p:oleObj>
              </mc:Choice>
              <mc:Fallback>
                <p:oleObj name="Visio" r:id="rId10" imgW="1288980" imgH="945940" progId="Visio.Drawing.11">
                  <p:link updateAutomatic="1"/>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1219200"/>
                        <a:ext cx="1289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14"/>
          <p:cNvGraphicFramePr>
            <a:graphicFrameLocks noChangeAspect="1"/>
          </p:cNvGraphicFramePr>
          <p:nvPr>
            <p:extLst>
              <p:ext uri="{D42A27DB-BD31-4B8C-83A1-F6EECF244321}">
                <p14:modId xmlns:p14="http://schemas.microsoft.com/office/powerpoint/2010/main" val="2838016124"/>
              </p:ext>
            </p:extLst>
          </p:nvPr>
        </p:nvGraphicFramePr>
        <p:xfrm>
          <a:off x="7772400" y="2667000"/>
          <a:ext cx="1289050" cy="946150"/>
        </p:xfrm>
        <a:graphic>
          <a:graphicData uri="http://schemas.openxmlformats.org/presentationml/2006/ole">
            <mc:AlternateContent xmlns:mc="http://schemas.openxmlformats.org/markup-compatibility/2006">
              <mc:Choice xmlns:v="urn:schemas-microsoft-com:vml" Requires="v">
                <p:oleObj spid="_x0000_s30756" name="Visio" r:id="rId10" imgW="1288980" imgH="945940" progId="Visio.Drawing.11">
                  <p:link updateAutomatic="1"/>
                </p:oleObj>
              </mc:Choice>
              <mc:Fallback>
                <p:oleObj name="Visio" r:id="rId10" imgW="1288980" imgH="945940" progId="Visio.Drawing.11">
                  <p:link updateAutomatic="1"/>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2667000"/>
                        <a:ext cx="1289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15"/>
          <p:cNvGraphicFramePr>
            <a:graphicFrameLocks noChangeAspect="1"/>
          </p:cNvGraphicFramePr>
          <p:nvPr>
            <p:extLst>
              <p:ext uri="{D42A27DB-BD31-4B8C-83A1-F6EECF244321}">
                <p14:modId xmlns:p14="http://schemas.microsoft.com/office/powerpoint/2010/main" val="2186741490"/>
              </p:ext>
            </p:extLst>
          </p:nvPr>
        </p:nvGraphicFramePr>
        <p:xfrm>
          <a:off x="7772400" y="4038600"/>
          <a:ext cx="1289050" cy="946150"/>
        </p:xfrm>
        <a:graphic>
          <a:graphicData uri="http://schemas.openxmlformats.org/presentationml/2006/ole">
            <mc:AlternateContent xmlns:mc="http://schemas.openxmlformats.org/markup-compatibility/2006">
              <mc:Choice xmlns:v="urn:schemas-microsoft-com:vml" Requires="v">
                <p:oleObj spid="_x0000_s30757" name="Visio" r:id="rId10" imgW="1288980" imgH="945940" progId="Visio.Drawing.11">
                  <p:link updateAutomatic="1"/>
                </p:oleObj>
              </mc:Choice>
              <mc:Fallback>
                <p:oleObj name="Visio" r:id="rId10" imgW="1288980" imgH="945940" progId="Visio.Drawing.11">
                  <p:link updateAutomatic="1"/>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4038600"/>
                        <a:ext cx="1289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 name="Picture 16"/>
          <p:cNvPicPr>
            <a:picLocks noChangeAspect="1" noChangeArrowheads="1"/>
          </p:cNvPicPr>
          <p:nvPr/>
        </p:nvPicPr>
        <p:blipFill>
          <a:blip r:embed="rId12" cstate="print"/>
          <a:srcRect/>
          <a:stretch>
            <a:fillRect/>
          </a:stretch>
        </p:blipFill>
        <p:spPr bwMode="auto">
          <a:xfrm>
            <a:off x="7010400" y="3162300"/>
            <a:ext cx="647700" cy="342900"/>
          </a:xfrm>
          <a:prstGeom prst="rect">
            <a:avLst/>
          </a:prstGeom>
          <a:noFill/>
          <a:ln w="9525">
            <a:noFill/>
            <a:miter lim="800000"/>
            <a:headEnd/>
            <a:tailEnd/>
          </a:ln>
        </p:spPr>
      </p:pic>
      <p:pic>
        <p:nvPicPr>
          <p:cNvPr id="30" name="Picture 20"/>
          <p:cNvPicPr>
            <a:picLocks noChangeAspect="1" noChangeArrowheads="1"/>
          </p:cNvPicPr>
          <p:nvPr/>
        </p:nvPicPr>
        <p:blipFill>
          <a:blip r:embed="rId13" cstate="print"/>
          <a:srcRect/>
          <a:stretch>
            <a:fillRect/>
          </a:stretch>
        </p:blipFill>
        <p:spPr bwMode="auto">
          <a:xfrm>
            <a:off x="7772400" y="5638800"/>
            <a:ext cx="1323975" cy="809625"/>
          </a:xfrm>
          <a:prstGeom prst="rect">
            <a:avLst/>
          </a:prstGeom>
          <a:noFill/>
          <a:ln w="9525">
            <a:noFill/>
            <a:miter lim="800000"/>
            <a:headEnd/>
            <a:tailEnd/>
          </a:ln>
        </p:spPr>
      </p:pic>
      <p:pic>
        <p:nvPicPr>
          <p:cNvPr id="31" name="Picture 21"/>
          <p:cNvPicPr>
            <a:picLocks noChangeAspect="1" noChangeArrowheads="1"/>
          </p:cNvPicPr>
          <p:nvPr/>
        </p:nvPicPr>
        <p:blipFill>
          <a:blip r:embed="rId14" cstate="print"/>
          <a:srcRect/>
          <a:stretch>
            <a:fillRect/>
          </a:stretch>
        </p:blipFill>
        <p:spPr bwMode="auto">
          <a:xfrm>
            <a:off x="6553200" y="4191000"/>
            <a:ext cx="1190625" cy="1295400"/>
          </a:xfrm>
          <a:prstGeom prst="rect">
            <a:avLst/>
          </a:prstGeom>
          <a:noFill/>
          <a:ln w="9525">
            <a:noFill/>
            <a:miter lim="800000"/>
            <a:headEnd/>
            <a:tailEnd/>
          </a:ln>
        </p:spPr>
      </p:pic>
      <p:pic>
        <p:nvPicPr>
          <p:cNvPr id="32" name="Picture 17"/>
          <p:cNvPicPr>
            <a:picLocks noChangeAspect="1" noChangeArrowheads="1"/>
          </p:cNvPicPr>
          <p:nvPr/>
        </p:nvPicPr>
        <p:blipFill>
          <a:blip r:embed="rId15" cstate="print"/>
          <a:srcRect/>
          <a:stretch>
            <a:fillRect/>
          </a:stretch>
        </p:blipFill>
        <p:spPr bwMode="auto">
          <a:xfrm>
            <a:off x="7010400" y="3810000"/>
            <a:ext cx="657225" cy="428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par>
                                <p:cTn id="38" presetID="3" presetClass="entr" presetSubtype="1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p:txBody>
          <a:bodyPr/>
          <a:lstStyle/>
          <a:p>
            <a:r>
              <a:rPr lang="en-US" dirty="0" smtClean="0"/>
              <a:t>Supporting S-NPP Users</a:t>
            </a:r>
          </a:p>
        </p:txBody>
      </p:sp>
      <p:sp>
        <p:nvSpPr>
          <p:cNvPr id="7" name="Rectangle 71"/>
          <p:cNvSpPr>
            <a:spLocks noChangeArrowheads="1"/>
          </p:cNvSpPr>
          <p:nvPr/>
        </p:nvSpPr>
        <p:spPr bwMode="auto">
          <a:xfrm>
            <a:off x="306388" y="6505575"/>
            <a:ext cx="8837612" cy="44450"/>
          </a:xfrm>
          <a:prstGeom prst="rect">
            <a:avLst/>
          </a:prstGeom>
          <a:gradFill rotWithShape="0">
            <a:gsLst>
              <a:gs pos="0">
                <a:srgbClr val="FF1E05"/>
              </a:gs>
              <a:gs pos="100000">
                <a:schemeClr val="bg1"/>
              </a:gs>
            </a:gsLst>
            <a:lin ang="0" scaled="1"/>
          </a:gradFill>
          <a:ln w="9525">
            <a:noFill/>
            <a:miter lim="800000"/>
            <a:headEnd/>
            <a:tailEnd/>
          </a:ln>
          <a:effectLst/>
        </p:spPr>
        <p:txBody>
          <a:bodyPr wrap="none" anchor="ctr"/>
          <a:lstStyle/>
          <a:p>
            <a:endParaRPr lang="en-US" dirty="0"/>
          </a:p>
        </p:txBody>
      </p:sp>
      <p:sp>
        <p:nvSpPr>
          <p:cNvPr id="6" name="Content Placeholder 20"/>
          <p:cNvSpPr txBox="1">
            <a:spLocks/>
          </p:cNvSpPr>
          <p:nvPr/>
        </p:nvSpPr>
        <p:spPr bwMode="auto">
          <a:xfrm>
            <a:off x="513985" y="1007260"/>
            <a:ext cx="7829657" cy="5141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5888" lvl="0" indent="-115888">
              <a:spcBef>
                <a:spcPct val="20000"/>
              </a:spcBef>
              <a:spcAft>
                <a:spcPts val="1200"/>
              </a:spcAft>
              <a:buClr>
                <a:srgbClr val="00409A"/>
              </a:buClr>
              <a:buFontTx/>
              <a:buChar char="•"/>
              <a:defRPr/>
            </a:pPr>
            <a:r>
              <a:rPr lang="en-US" sz="1800" b="1" kern="0" dirty="0" smtClean="0">
                <a:latin typeface="+mn-lt"/>
                <a:ea typeface="+mn-ea"/>
              </a:rPr>
              <a:t>Enabling</a:t>
            </a:r>
            <a:r>
              <a:rPr kumimoji="0" lang="en-US" sz="1800" b="1" i="0" u="none" strike="noStrike" kern="0" cap="none" spc="0" normalizeH="0" baseline="0" noProof="0" dirty="0" smtClean="0">
                <a:ln>
                  <a:noFill/>
                </a:ln>
                <a:solidFill>
                  <a:schemeClr val="tx1"/>
                </a:solidFill>
                <a:effectLst/>
                <a:uLnTx/>
                <a:uFillTx/>
                <a:latin typeface="+mn-lt"/>
                <a:ea typeface="+mn-ea"/>
              </a:rPr>
              <a:t> Applications through real-time</a:t>
            </a:r>
            <a:r>
              <a:rPr kumimoji="0" lang="en-US" sz="1800" b="1" i="0" u="none" strike="noStrike" kern="0" cap="none" spc="0" normalizeH="0" noProof="0" dirty="0" smtClean="0">
                <a:ln>
                  <a:noFill/>
                </a:ln>
                <a:solidFill>
                  <a:schemeClr val="tx1"/>
                </a:solidFill>
                <a:effectLst/>
                <a:uLnTx/>
                <a:uFillTx/>
                <a:latin typeface="+mn-lt"/>
                <a:ea typeface="+mn-ea"/>
              </a:rPr>
              <a:t> science algorithms and data tools.</a:t>
            </a:r>
            <a:r>
              <a:rPr kumimoji="0" lang="en-US" sz="1800" b="1" i="0" u="none" strike="noStrike" kern="0" cap="none" spc="0" normalizeH="0" baseline="0" noProof="0" dirty="0" smtClean="0">
                <a:ln>
                  <a:noFill/>
                </a:ln>
                <a:solidFill>
                  <a:schemeClr val="tx1"/>
                </a:solidFill>
                <a:effectLst/>
                <a:uLnTx/>
                <a:uFillTx/>
                <a:latin typeface="+mn-lt"/>
                <a:ea typeface="+mn-ea"/>
              </a:rPr>
              <a:t>  </a:t>
            </a:r>
          </a:p>
          <a:p>
            <a:pPr marL="115888" lvl="0" indent="-115888">
              <a:spcBef>
                <a:spcPct val="20000"/>
              </a:spcBef>
              <a:spcAft>
                <a:spcPts val="1200"/>
              </a:spcAft>
              <a:buClr>
                <a:srgbClr val="00409A"/>
              </a:buClr>
              <a:buFontTx/>
              <a:buChar char="•"/>
              <a:defRPr/>
            </a:pPr>
            <a:r>
              <a:rPr kumimoji="0" lang="en-US" sz="1800" b="1" i="0" u="none" strike="noStrike" kern="0" cap="none" spc="0" normalizeH="0" baseline="0" noProof="0" dirty="0" smtClean="0">
                <a:ln>
                  <a:noFill/>
                </a:ln>
                <a:solidFill>
                  <a:schemeClr val="tx1"/>
                </a:solidFill>
                <a:effectLst/>
                <a:uLnTx/>
                <a:uFillTx/>
                <a:latin typeface="+mn-lt"/>
                <a:ea typeface="+mn-ea"/>
              </a:rPr>
              <a:t>In-house</a:t>
            </a:r>
            <a:r>
              <a:rPr lang="en-US" sz="1800" b="1" kern="0" noProof="0" dirty="0" smtClean="0">
                <a:latin typeface="+mn-lt"/>
                <a:ea typeface="+mn-ea"/>
              </a:rPr>
              <a:t> </a:t>
            </a:r>
            <a:r>
              <a:rPr lang="en-US" sz="1800" b="1" kern="0" dirty="0" smtClean="0">
                <a:latin typeface="+mn-lt"/>
                <a:ea typeface="+mn-ea"/>
              </a:rPr>
              <a:t> Efforts:</a:t>
            </a:r>
            <a:endParaRPr kumimoji="0" lang="en-US" sz="1800" b="1" i="0" u="none" strike="noStrike" kern="0" cap="none" spc="0" normalizeH="0" baseline="0" noProof="0" dirty="0" smtClean="0">
              <a:ln>
                <a:noFill/>
              </a:ln>
              <a:solidFill>
                <a:schemeClr val="tx1"/>
              </a:solidFill>
              <a:effectLst/>
              <a:uLnTx/>
              <a:uFillTx/>
              <a:latin typeface="+mn-lt"/>
              <a:ea typeface="+mn-ea"/>
            </a:endParaRPr>
          </a:p>
          <a:p>
            <a:pPr marL="573088" lvl="1" indent="-115888">
              <a:spcBef>
                <a:spcPct val="20000"/>
              </a:spcBef>
              <a:spcAft>
                <a:spcPts val="1200"/>
              </a:spcAft>
              <a:buClr>
                <a:srgbClr val="00409A"/>
              </a:buClr>
              <a:defRPr/>
            </a:pPr>
            <a:r>
              <a:rPr kumimoji="0" lang="en-US" sz="1600" i="0" u="none" strike="noStrike" kern="0" cap="none" spc="0" normalizeH="0" baseline="0" noProof="0" dirty="0" smtClean="0">
                <a:ln>
                  <a:noFill/>
                </a:ln>
                <a:solidFill>
                  <a:schemeClr val="tx1"/>
                </a:solidFill>
                <a:effectLst/>
                <a:uLnTx/>
                <a:uFillTx/>
                <a:latin typeface="+mn-lt"/>
                <a:ea typeface="+mn-ea"/>
                <a:cs typeface="+mn-cs"/>
              </a:rPr>
              <a:t>To</a:t>
            </a:r>
            <a:r>
              <a:rPr kumimoji="0" lang="en-US" sz="1600" i="0" u="none" strike="noStrike" kern="0" cap="none" spc="0" normalizeH="0" noProof="0" dirty="0" smtClean="0">
                <a:ln>
                  <a:noFill/>
                </a:ln>
                <a:solidFill>
                  <a:schemeClr val="tx1"/>
                </a:solidFill>
                <a:effectLst/>
                <a:uLnTx/>
                <a:uFillTx/>
                <a:latin typeface="+mn-lt"/>
                <a:ea typeface="+mn-ea"/>
                <a:cs typeface="+mn-cs"/>
              </a:rPr>
              <a:t> provide a</a:t>
            </a:r>
            <a:r>
              <a:rPr lang="en-US" sz="1600" dirty="0" smtClean="0"/>
              <a:t> real-time data processing framework providing a processing environment for direct readout science algorithms using real-time directly broadcasted spacecraft or network-based science instrument data</a:t>
            </a:r>
            <a:r>
              <a:rPr kumimoji="0" lang="en-US" sz="1600" i="0" u="none" strike="noStrike" kern="0" cap="none" spc="0" normalizeH="0" baseline="0" noProof="0" dirty="0" smtClean="0">
                <a:ln>
                  <a:noFill/>
                </a:ln>
                <a:solidFill>
                  <a:schemeClr val="tx1"/>
                </a:solidFill>
                <a:effectLst/>
                <a:uLnTx/>
                <a:uFillTx/>
                <a:latin typeface="+mn-lt"/>
                <a:ea typeface="+mn-ea"/>
                <a:cs typeface="+mn-cs"/>
              </a:rPr>
              <a:t>.  </a:t>
            </a:r>
          </a:p>
          <a:p>
            <a:pPr marL="573088" lvl="1" indent="-115888">
              <a:spcBef>
                <a:spcPct val="20000"/>
              </a:spcBef>
              <a:spcAft>
                <a:spcPts val="1200"/>
              </a:spcAft>
              <a:buClr>
                <a:srgbClr val="00409A"/>
              </a:buClr>
              <a:defRPr/>
            </a:pPr>
            <a:r>
              <a:rPr lang="en-US" sz="1600" kern="0" dirty="0" smtClean="0">
                <a:latin typeface="+mn-lt"/>
                <a:ea typeface="+mn-ea"/>
              </a:rPr>
              <a:t>- Development  is comprised of three elements:</a:t>
            </a:r>
          </a:p>
          <a:p>
            <a:pPr marL="1257300" lvl="2" indent="-342900">
              <a:spcBef>
                <a:spcPct val="20000"/>
              </a:spcBef>
              <a:spcAft>
                <a:spcPts val="1200"/>
              </a:spcAft>
              <a:buClr>
                <a:srgbClr val="00409A"/>
              </a:buClr>
              <a:buFont typeface="+mj-lt"/>
              <a:buAutoNum type="arabicPeriod"/>
              <a:defRPr/>
            </a:pPr>
            <a:r>
              <a:rPr lang="en-US" sz="1600" kern="0" dirty="0" smtClean="0">
                <a:latin typeface="+mn-lt"/>
                <a:ea typeface="+mn-ea"/>
              </a:rPr>
              <a:t>Enabling Technologies: packet processing, raw data format converters, real-time data visualization and comparison tools, real-time data product distribution mechanisms and tools.</a:t>
            </a:r>
            <a:r>
              <a:rPr lang="en-US" sz="1800" kern="0" dirty="0" smtClean="0">
                <a:latin typeface="+mn-lt"/>
                <a:ea typeface="+mn-ea"/>
              </a:rPr>
              <a:t>		</a:t>
            </a:r>
          </a:p>
          <a:p>
            <a:pPr marL="1257300" lvl="2" indent="-342900">
              <a:spcBef>
                <a:spcPct val="20000"/>
              </a:spcBef>
              <a:spcAft>
                <a:spcPts val="1200"/>
              </a:spcAft>
              <a:buClr>
                <a:srgbClr val="00409A"/>
              </a:buClr>
              <a:buFont typeface="+mj-lt"/>
              <a:buAutoNum type="arabicPeriod"/>
              <a:defRPr/>
            </a:pPr>
            <a:r>
              <a:rPr lang="en-US" sz="1600" kern="0" dirty="0" smtClean="0">
                <a:latin typeface="+mn-lt"/>
                <a:ea typeface="+mn-ea"/>
              </a:rPr>
              <a:t>Direct Readout Processing Framework (science data processing system): IPOPP - </a:t>
            </a:r>
            <a:r>
              <a:rPr lang="en-US" sz="1600" kern="0" noProof="0" dirty="0" smtClean="0">
                <a:latin typeface="+mn-lt"/>
                <a:ea typeface="+mn-ea"/>
              </a:rPr>
              <a:t>the International Polar-Orbiter Processing Package</a:t>
            </a:r>
          </a:p>
          <a:p>
            <a:pPr marL="1257300" lvl="2" indent="-342900">
              <a:spcBef>
                <a:spcPct val="20000"/>
              </a:spcBef>
              <a:spcAft>
                <a:spcPts val="1200"/>
              </a:spcAft>
              <a:buClr>
                <a:srgbClr val="00409A"/>
              </a:buClr>
              <a:buFont typeface="+mj-lt"/>
              <a:buAutoNum type="arabicPeriod"/>
              <a:defRPr/>
            </a:pPr>
            <a:r>
              <a:rPr lang="en-US" sz="1600" kern="0" dirty="0" smtClean="0"/>
              <a:t>Science Processing Algorithms: SPA – as modules running within IPOPP that generate </a:t>
            </a:r>
            <a:r>
              <a:rPr lang="en-US" sz="1600" kern="0" dirty="0" err="1" smtClean="0"/>
              <a:t>xDRs</a:t>
            </a:r>
            <a:r>
              <a:rPr lang="en-US" sz="1600" kern="0" dirty="0" smtClean="0"/>
              <a:t> products</a:t>
            </a:r>
            <a:endParaRPr lang="en-US" sz="1600" kern="0" dirty="0">
              <a:latin typeface="+mn-lt"/>
              <a:ea typeface="+mn-ea"/>
            </a:endParaRPr>
          </a:p>
          <a:p>
            <a:pPr marL="1714500" lvl="3" indent="-342900">
              <a:spcBef>
                <a:spcPct val="20000"/>
              </a:spcBef>
              <a:spcAft>
                <a:spcPts val="1200"/>
              </a:spcAft>
              <a:buClr>
                <a:srgbClr val="00409A"/>
              </a:buClr>
              <a:buFont typeface="Arial" panose="020B0604020202020204" pitchFamily="34" charset="0"/>
              <a:buChar char="•"/>
              <a:defRPr/>
            </a:pPr>
            <a:r>
              <a:rPr lang="en-US" sz="1600" kern="0" dirty="0" smtClean="0">
                <a:latin typeface="+mn-lt"/>
                <a:ea typeface="+mn-ea"/>
              </a:rPr>
              <a:t>Operational Mission algorithms and science research algorithms ported to run in a direct readout or real-time environment</a:t>
            </a:r>
            <a:endParaRPr lang="en-US" sz="1600" kern="0" dirty="0" smtClean="0"/>
          </a:p>
        </p:txBody>
      </p:sp>
      <p:sp>
        <p:nvSpPr>
          <p:cNvPr id="5" name="Slide Number Placeholder 4"/>
          <p:cNvSpPr>
            <a:spLocks noGrp="1"/>
          </p:cNvSpPr>
          <p:nvPr>
            <p:ph type="sldNum" sz="quarter" idx="10"/>
          </p:nvPr>
        </p:nvSpPr>
        <p:spPr/>
        <p:txBody>
          <a:bodyPr/>
          <a:lstStyle/>
          <a:p>
            <a:fld id="{29B231D1-57B4-469A-B71D-6488C28EE214}" type="slidenum">
              <a:rPr lang="en-US" smtClean="0"/>
              <a:pPr/>
              <a:t>2</a:t>
            </a:fld>
            <a:endParaRPr lang="en-US" dirty="0">
              <a:solidFill>
                <a:srgbClr val="0C419A"/>
              </a:solidFill>
            </a:endParaRPr>
          </a:p>
        </p:txBody>
      </p:sp>
    </p:spTree>
    <p:extLst>
      <p:ext uri="{BB962C8B-B14F-4D97-AF65-F5344CB8AC3E}">
        <p14:creationId xmlns:p14="http://schemas.microsoft.com/office/powerpoint/2010/main" val="301435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POPP_Model1_4Pat.png"/>
          <p:cNvPicPr>
            <a:picLocks noChangeAspect="1"/>
          </p:cNvPicPr>
          <p:nvPr/>
        </p:nvPicPr>
        <p:blipFill>
          <a:blip r:embed="rId2"/>
          <a:stretch>
            <a:fillRect/>
          </a:stretch>
        </p:blipFill>
        <p:spPr>
          <a:xfrm>
            <a:off x="0" y="1004888"/>
            <a:ext cx="9143999" cy="5853112"/>
          </a:xfrm>
          <a:prstGeom prst="rect">
            <a:avLst/>
          </a:prstGeom>
        </p:spPr>
      </p:pic>
      <p:sp>
        <p:nvSpPr>
          <p:cNvPr id="11266" name="Rectangle 3"/>
          <p:cNvSpPr>
            <a:spLocks noChangeArrowheads="1"/>
          </p:cNvSpPr>
          <p:nvPr/>
        </p:nvSpPr>
        <p:spPr bwMode="auto">
          <a:xfrm>
            <a:off x="441325" y="1004888"/>
            <a:ext cx="184150" cy="244475"/>
          </a:xfrm>
          <a:prstGeom prst="rect">
            <a:avLst/>
          </a:prstGeom>
          <a:noFill/>
          <a:ln w="9525">
            <a:noFill/>
            <a:miter lim="800000"/>
            <a:headEnd/>
            <a:tailEnd/>
          </a:ln>
        </p:spPr>
        <p:txBody>
          <a:bodyPr wrap="none">
            <a:spAutoFit/>
          </a:bodyPr>
          <a:lstStyle/>
          <a:p>
            <a:pPr eaLnBrk="0" hangingPunct="0">
              <a:spcBef>
                <a:spcPct val="20000"/>
              </a:spcBef>
            </a:pPr>
            <a:endParaRPr lang="en-US" sz="1000"/>
          </a:p>
        </p:txBody>
      </p:sp>
      <p:sp>
        <p:nvSpPr>
          <p:cNvPr id="9" name="Title 1"/>
          <p:cNvSpPr txBox="1">
            <a:spLocks/>
          </p:cNvSpPr>
          <p:nvPr/>
        </p:nvSpPr>
        <p:spPr bwMode="auto">
          <a:xfrm>
            <a:off x="1360708" y="204386"/>
            <a:ext cx="7209861" cy="6606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sz="3200" dirty="0" smtClean="0"/>
              <a:t>IPOPP Development Methodology</a:t>
            </a:r>
            <a:endParaRPr lang="en-US" sz="3200" dirty="0"/>
          </a:p>
        </p:txBody>
      </p:sp>
      <p:sp>
        <p:nvSpPr>
          <p:cNvPr id="2" name="TextBox 1"/>
          <p:cNvSpPr txBox="1"/>
          <p:nvPr/>
        </p:nvSpPr>
        <p:spPr>
          <a:xfrm>
            <a:off x="1019044" y="1710467"/>
            <a:ext cx="7699544" cy="461665"/>
          </a:xfrm>
          <a:prstGeom prst="rect">
            <a:avLst/>
          </a:prstGeom>
          <a:noFill/>
        </p:spPr>
        <p:txBody>
          <a:bodyPr wrap="none" rtlCol="0">
            <a:spAutoFit/>
          </a:bodyPr>
          <a:lstStyle/>
          <a:p>
            <a:r>
              <a:rPr lang="en-US" dirty="0" smtClean="0"/>
              <a:t>Users are an integral part of the development process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a:xfrm>
            <a:off x="1212468" y="144463"/>
            <a:ext cx="6931470" cy="760412"/>
          </a:xfrm>
        </p:spPr>
        <p:txBody>
          <a:bodyPr/>
          <a:lstStyle/>
          <a:p>
            <a:r>
              <a:rPr lang="en-US" sz="2400" dirty="0" smtClean="0"/>
              <a:t>Science Processing Algorithms (SPA)</a:t>
            </a:r>
          </a:p>
        </p:txBody>
      </p:sp>
      <p:sp>
        <p:nvSpPr>
          <p:cNvPr id="7" name="Rectangle 71"/>
          <p:cNvSpPr>
            <a:spLocks noChangeArrowheads="1"/>
          </p:cNvSpPr>
          <p:nvPr/>
        </p:nvSpPr>
        <p:spPr bwMode="auto">
          <a:xfrm>
            <a:off x="306388" y="6505575"/>
            <a:ext cx="8837612" cy="44450"/>
          </a:xfrm>
          <a:prstGeom prst="rect">
            <a:avLst/>
          </a:prstGeom>
          <a:gradFill rotWithShape="0">
            <a:gsLst>
              <a:gs pos="0">
                <a:srgbClr val="FF1E05"/>
              </a:gs>
              <a:gs pos="100000">
                <a:schemeClr val="bg1"/>
              </a:gs>
            </a:gsLst>
            <a:lin ang="0" scaled="1"/>
          </a:gradFill>
          <a:ln w="9525">
            <a:noFill/>
            <a:miter lim="800000"/>
            <a:headEnd/>
            <a:tailEnd/>
          </a:ln>
          <a:effectLst/>
        </p:spPr>
        <p:txBody>
          <a:bodyPr wrap="none" anchor="ctr"/>
          <a:lstStyle/>
          <a:p>
            <a:endParaRPr lang="en-US" dirty="0"/>
          </a:p>
        </p:txBody>
      </p:sp>
      <p:sp>
        <p:nvSpPr>
          <p:cNvPr id="6" name="Content Placeholder 20"/>
          <p:cNvSpPr txBox="1">
            <a:spLocks/>
          </p:cNvSpPr>
          <p:nvPr/>
        </p:nvSpPr>
        <p:spPr bwMode="auto">
          <a:xfrm>
            <a:off x="935917" y="1567872"/>
            <a:ext cx="7046258" cy="4332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3088" lvl="1" indent="-115888">
              <a:spcBef>
                <a:spcPct val="20000"/>
              </a:spcBef>
              <a:spcAft>
                <a:spcPts val="1200"/>
              </a:spcAft>
              <a:buClr>
                <a:srgbClr val="00409A"/>
              </a:buClr>
              <a:buFontTx/>
              <a:buChar char="•"/>
              <a:defRPr/>
            </a:pPr>
            <a:r>
              <a:rPr kumimoji="0" lang="en-US" sz="1800" i="0" u="none" strike="noStrike" kern="0" cap="none" spc="0" normalizeH="0" noProof="0" dirty="0" smtClean="0">
                <a:ln>
                  <a:noFill/>
                </a:ln>
                <a:solidFill>
                  <a:schemeClr val="tx1"/>
                </a:solidFill>
                <a:effectLst/>
                <a:uLnTx/>
                <a:uFillTx/>
                <a:latin typeface="+mn-lt"/>
                <a:ea typeface="+mn-ea"/>
              </a:rPr>
              <a:t>  SPAs are self contained, individually package instrument   algorithms that generate SDRs and EDRs</a:t>
            </a:r>
          </a:p>
          <a:p>
            <a:pPr marL="573088" lvl="1" indent="-115888">
              <a:spcBef>
                <a:spcPct val="20000"/>
              </a:spcBef>
              <a:spcAft>
                <a:spcPts val="1200"/>
              </a:spcAft>
              <a:buClr>
                <a:srgbClr val="00409A"/>
              </a:buClr>
              <a:buFontTx/>
              <a:buChar char="•"/>
              <a:defRPr/>
            </a:pPr>
            <a:r>
              <a:rPr lang="en-US" sz="1800" kern="0" baseline="0" dirty="0" smtClean="0">
                <a:latin typeface="+mn-lt"/>
                <a:ea typeface="+mn-ea"/>
              </a:rPr>
              <a:t>  SPAs execute</a:t>
            </a:r>
            <a:r>
              <a:rPr lang="en-US" sz="1800" kern="0" dirty="0" smtClean="0">
                <a:latin typeface="+mn-lt"/>
                <a:ea typeface="+mn-ea"/>
              </a:rPr>
              <a:t> at command line or within the IPOPP framework.</a:t>
            </a:r>
          </a:p>
          <a:p>
            <a:pPr marL="573088" lvl="1" indent="-115888">
              <a:spcBef>
                <a:spcPct val="20000"/>
              </a:spcBef>
              <a:spcAft>
                <a:spcPts val="1200"/>
              </a:spcAft>
              <a:buClr>
                <a:srgbClr val="00409A"/>
              </a:buClr>
              <a:buFontTx/>
              <a:buChar char="•"/>
              <a:defRPr/>
            </a:pPr>
            <a:r>
              <a:rPr kumimoji="0" lang="en-US" sz="1800" i="0" u="none" strike="noStrike" kern="0" cap="none" spc="0" normalizeH="0" noProof="0" dirty="0" smtClean="0">
                <a:ln>
                  <a:noFill/>
                </a:ln>
                <a:solidFill>
                  <a:schemeClr val="tx1"/>
                </a:solidFill>
                <a:effectLst/>
                <a:uLnTx/>
                <a:uFillTx/>
                <a:latin typeface="+mn-lt"/>
                <a:ea typeface="+mn-ea"/>
              </a:rPr>
              <a:t>  The SPA concept enables efficient and rapid algorithm updates – plug and play within the IPOPP framework</a:t>
            </a:r>
          </a:p>
        </p:txBody>
      </p:sp>
      <p:sp>
        <p:nvSpPr>
          <p:cNvPr id="5" name="Slide Number Placeholder 4"/>
          <p:cNvSpPr>
            <a:spLocks noGrp="1"/>
          </p:cNvSpPr>
          <p:nvPr>
            <p:ph type="sldNum" sz="quarter" idx="10"/>
          </p:nvPr>
        </p:nvSpPr>
        <p:spPr/>
        <p:txBody>
          <a:bodyPr/>
          <a:lstStyle/>
          <a:p>
            <a:fld id="{29B231D1-57B4-469A-B71D-6488C28EE214}" type="slidenum">
              <a:rPr lang="en-US" smtClean="0"/>
              <a:pPr/>
              <a:t>4</a:t>
            </a:fld>
            <a:endParaRPr lang="en-US" dirty="0">
              <a:solidFill>
                <a:srgbClr val="0C419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41325" y="1004888"/>
            <a:ext cx="184150" cy="244475"/>
          </a:xfrm>
          <a:prstGeom prst="rect">
            <a:avLst/>
          </a:prstGeom>
          <a:noFill/>
          <a:ln w="9525">
            <a:noFill/>
            <a:miter lim="800000"/>
            <a:headEnd/>
            <a:tailEnd/>
          </a:ln>
        </p:spPr>
        <p:txBody>
          <a:bodyPr wrap="none">
            <a:spAutoFit/>
          </a:bodyPr>
          <a:lstStyle/>
          <a:p>
            <a:pPr eaLnBrk="0" hangingPunct="0">
              <a:spcBef>
                <a:spcPct val="20000"/>
              </a:spcBef>
            </a:pPr>
            <a:endParaRPr lang="en-US" sz="1000"/>
          </a:p>
        </p:txBody>
      </p:sp>
      <p:sp>
        <p:nvSpPr>
          <p:cNvPr id="9" name="Title 1"/>
          <p:cNvSpPr txBox="1">
            <a:spLocks/>
          </p:cNvSpPr>
          <p:nvPr/>
        </p:nvSpPr>
        <p:spPr bwMode="auto">
          <a:xfrm>
            <a:off x="1376207" y="216268"/>
            <a:ext cx="5854588" cy="9284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90000"/>
              </a:lnSpc>
              <a:spcBef>
                <a:spcPct val="0"/>
              </a:spcBef>
              <a:spcAft>
                <a:spcPct val="0"/>
              </a:spcAft>
              <a:buClrTx/>
              <a:buSzPct val="45000"/>
              <a:buFont typeface="StarSymbol"/>
              <a:buNone/>
              <a:tabLst/>
              <a:defRPr/>
            </a:pPr>
            <a:r>
              <a:rPr lang="en-US" sz="2800" b="1" kern="0" noProof="0" dirty="0" smtClean="0">
                <a:solidFill>
                  <a:schemeClr val="bg1"/>
                </a:solidFill>
                <a:latin typeface="+mj-lt"/>
                <a:ea typeface="+mj-ea"/>
                <a:cs typeface="+mj-cs"/>
              </a:rPr>
              <a:t>Title</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pic>
        <p:nvPicPr>
          <p:cNvPr id="6" name="Picture 5" descr="NISGS_4Pat.png"/>
          <p:cNvPicPr>
            <a:picLocks noChangeAspect="1"/>
          </p:cNvPicPr>
          <p:nvPr/>
        </p:nvPicPr>
        <p:blipFill>
          <a:blip r:embed="rId2"/>
          <a:stretch>
            <a:fillRect/>
          </a:stretch>
        </p:blipFill>
        <p:spPr>
          <a:xfrm>
            <a:off x="0" y="1008549"/>
            <a:ext cx="9144000" cy="5849450"/>
          </a:xfrm>
          <a:prstGeom prst="rect">
            <a:avLst/>
          </a:prstGeom>
        </p:spPr>
      </p:pic>
      <p:sp>
        <p:nvSpPr>
          <p:cNvPr id="7" name="Title 1"/>
          <p:cNvSpPr txBox="1">
            <a:spLocks/>
          </p:cNvSpPr>
          <p:nvPr/>
        </p:nvSpPr>
        <p:spPr bwMode="auto">
          <a:xfrm>
            <a:off x="1528607" y="300762"/>
            <a:ext cx="5854588" cy="4692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90000"/>
              </a:lnSpc>
              <a:spcBef>
                <a:spcPct val="0"/>
              </a:spcBef>
              <a:spcAft>
                <a:spcPct val="0"/>
              </a:spcAft>
              <a:buClrTx/>
              <a:buSzPct val="45000"/>
              <a:buFont typeface="StarSymbol"/>
              <a:buNone/>
              <a:tabLst/>
              <a:defRPr/>
            </a:pPr>
            <a:r>
              <a:rPr lang="en-US" sz="2800" b="1" kern="0" noProof="0" dirty="0" smtClean="0">
                <a:solidFill>
                  <a:schemeClr val="accent6"/>
                </a:solidFill>
                <a:latin typeface="+mj-lt"/>
                <a:ea typeface="+mj-ea"/>
                <a:cs typeface="+mj-cs"/>
              </a:rPr>
              <a:t>IPOPP Architecture</a:t>
            </a:r>
            <a:endParaRPr kumimoji="0" lang="en-US" sz="2800" b="1" i="0" u="none" strike="noStrike" kern="0" cap="none" spc="0" normalizeH="0" baseline="0" noProof="0" dirty="0">
              <a:ln>
                <a:noFill/>
              </a:ln>
              <a:solidFill>
                <a:schemeClr val="accent6"/>
              </a:solidFill>
              <a:effectLst/>
              <a:uLnTx/>
              <a:uFillTx/>
              <a:latin typeface="+mj-lt"/>
              <a:ea typeface="+mj-ea"/>
              <a:cs typeface="+mj-cs"/>
            </a:endParaRPr>
          </a:p>
        </p:txBody>
      </p:sp>
      <p:sp>
        <p:nvSpPr>
          <p:cNvPr id="10" name="Rectangle 74"/>
          <p:cNvSpPr>
            <a:spLocks noChangeArrowheads="1"/>
          </p:cNvSpPr>
          <p:nvPr/>
        </p:nvSpPr>
        <p:spPr bwMode="auto">
          <a:xfrm>
            <a:off x="5164" y="962830"/>
            <a:ext cx="9138836" cy="45719"/>
          </a:xfrm>
          <a:prstGeom prst="rect">
            <a:avLst/>
          </a:prstGeom>
          <a:gradFill rotWithShape="0">
            <a:gsLst>
              <a:gs pos="0">
                <a:srgbClr val="FF1E05"/>
              </a:gs>
              <a:gs pos="100000">
                <a:schemeClr val="bg1"/>
              </a:gs>
            </a:gsLst>
            <a:lin ang="0" scaled="1"/>
          </a:gradFill>
          <a:ln w="9525">
            <a:noFill/>
            <a:miter lim="800000"/>
            <a:headEnd/>
            <a:tailEnd/>
          </a:ln>
          <a:effectLst/>
        </p:spPr>
        <p:txBody>
          <a:bodyPr wrap="none" anchor="ctr"/>
          <a:lstStyle/>
          <a:p>
            <a:endParaRPr lang="en-US" dirty="0"/>
          </a:p>
        </p:txBody>
      </p:sp>
    </p:spTree>
    <p:extLst>
      <p:ext uri="{BB962C8B-B14F-4D97-AF65-F5344CB8AC3E}">
        <p14:creationId xmlns:p14="http://schemas.microsoft.com/office/powerpoint/2010/main" val="3382279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SPA Releases</a:t>
            </a:r>
            <a:endParaRPr lang="en-US" dirty="0"/>
          </a:p>
        </p:txBody>
      </p:sp>
      <p:sp>
        <p:nvSpPr>
          <p:cNvPr id="3" name="Slide Number Placeholder 2"/>
          <p:cNvSpPr>
            <a:spLocks noGrp="1"/>
          </p:cNvSpPr>
          <p:nvPr>
            <p:ph type="sldNum" sz="quarter" idx="10"/>
          </p:nvPr>
        </p:nvSpPr>
        <p:spPr/>
        <p:txBody>
          <a:bodyPr/>
          <a:lstStyle/>
          <a:p>
            <a:fld id="{EE15852F-0E5F-41B0-AFBF-8A2D7E1AD285}" type="slidenum">
              <a:rPr lang="en-US" smtClean="0"/>
              <a:pPr/>
              <a:t>6</a:t>
            </a:fld>
            <a:endParaRPr lang="en-US" dirty="0">
              <a:solidFill>
                <a:srgbClr val="0C419A"/>
              </a:solidFill>
            </a:endParaRPr>
          </a:p>
        </p:txBody>
      </p:sp>
      <p:sp>
        <p:nvSpPr>
          <p:cNvPr id="4" name="Rectangle 3"/>
          <p:cNvSpPr/>
          <p:nvPr/>
        </p:nvSpPr>
        <p:spPr>
          <a:xfrm>
            <a:off x="855233" y="1236819"/>
            <a:ext cx="7438914" cy="5109091"/>
          </a:xfrm>
          <a:prstGeom prst="rect">
            <a:avLst/>
          </a:prstGeom>
        </p:spPr>
        <p:txBody>
          <a:bodyPr wrap="square">
            <a:spAutoFit/>
          </a:bodyPr>
          <a:lstStyle/>
          <a:p>
            <a:r>
              <a:rPr lang="en-US" sz="1600" b="1" dirty="0" smtClean="0"/>
              <a:t>Following NOAA Operational Algorithms </a:t>
            </a:r>
            <a:r>
              <a:rPr lang="en-US" sz="1600" b="1" dirty="0"/>
              <a:t>updated to version </a:t>
            </a:r>
            <a:r>
              <a:rPr lang="en-US" sz="1600" b="1" dirty="0" smtClean="0"/>
              <a:t>1.5.08.04 </a:t>
            </a:r>
            <a:r>
              <a:rPr lang="en-US" sz="1600" b="1" dirty="0"/>
              <a:t>(Mx8.4</a:t>
            </a:r>
            <a:r>
              <a:rPr lang="en-US" sz="1600" b="1" dirty="0" smtClean="0"/>
              <a:t>):</a:t>
            </a:r>
          </a:p>
          <a:p>
            <a:endParaRPr lang="en-US" sz="1400" dirty="0"/>
          </a:p>
          <a:p>
            <a:r>
              <a:rPr lang="en-US" sz="1400" b="1" dirty="0" smtClean="0"/>
              <a:t>GTMIMAGERY</a:t>
            </a:r>
            <a:endParaRPr lang="en-US" sz="1400" b="1" dirty="0"/>
          </a:p>
          <a:p>
            <a:r>
              <a:rPr lang="en-US" sz="1400" dirty="0" smtClean="0"/>
              <a:t>The</a:t>
            </a:r>
            <a:r>
              <a:rPr lang="en-US" sz="1400" dirty="0"/>
              <a:t> VIIRS Ground Track Mercator Imagery Science Processing Algorithm (GTMIMAGERY SPA) produces mission-compliant HDF5 output for the GTM Imaging Band Imagery Environmental Data Record (EDR), GTM Moderate Band Imagery EDR, and GTM Near Constant Contrast (NCC) Band Imagery EDR.  The SPA functions in two modes:  Standalone, or as an IPOPP plug-in (IPOPP v2.3 or later required).</a:t>
            </a:r>
          </a:p>
          <a:p>
            <a:endParaRPr lang="en-US" sz="1400" dirty="0" smtClean="0"/>
          </a:p>
          <a:p>
            <a:r>
              <a:rPr lang="en-US" sz="1400" b="1" dirty="0" smtClean="0"/>
              <a:t>ACTIVEFIRES</a:t>
            </a:r>
            <a:r>
              <a:rPr lang="en-US" sz="1400" dirty="0" smtClean="0"/>
              <a:t> </a:t>
            </a:r>
            <a:r>
              <a:rPr lang="en-US" sz="1400" dirty="0"/>
              <a:t> </a:t>
            </a:r>
            <a:endParaRPr lang="en-US" sz="1400" dirty="0" smtClean="0"/>
          </a:p>
          <a:p>
            <a:r>
              <a:rPr lang="en-US" sz="1400" dirty="0" smtClean="0"/>
              <a:t>The </a:t>
            </a:r>
            <a:r>
              <a:rPr lang="en-US" sz="1400" dirty="0"/>
              <a:t>ACTIVEFIRES_SPA takes as input VIIRS Moderate Resolution Sensor Data Record (SDR) and Terrain-Corrected Geolocation products, and produces the mission-compliant VIIRS Active Fires Application Related Product (ARP) that also contains the Fire Mask (extended capability</a:t>
            </a:r>
            <a:r>
              <a:rPr lang="en-US" sz="1400" dirty="0" smtClean="0"/>
              <a:t>).</a:t>
            </a:r>
          </a:p>
          <a:p>
            <a:endParaRPr lang="en-US" sz="1400" dirty="0"/>
          </a:p>
          <a:p>
            <a:r>
              <a:rPr lang="en-US" sz="1400" b="1" dirty="0" smtClean="0"/>
              <a:t>AEROSOL</a:t>
            </a:r>
            <a:r>
              <a:rPr lang="en-US" sz="1400" dirty="0"/>
              <a:t>  </a:t>
            </a:r>
            <a:endParaRPr lang="en-US" sz="1400" dirty="0" smtClean="0"/>
          </a:p>
          <a:p>
            <a:r>
              <a:rPr lang="en-US" sz="1400" dirty="0" smtClean="0"/>
              <a:t>The </a:t>
            </a:r>
            <a:r>
              <a:rPr lang="en-US" sz="1400" dirty="0"/>
              <a:t>AEROSOL_SPA takes as input VIIRS Moderate Resolution Band SDR and Terrain-Corrected Geolocation products, the VIIRS Cloud Mask Intermediate Product (IP), and meteorological ancillary, and produces the mission-compliant Aerosol Optical Thickness (AOT) IP, Aerosol Model Index (AMI) IP, Aerosol Environmental Data Record (EDR), Suspended Matter (SM) EDR, and Aerosol Geolocation HDF5 product</a:t>
            </a:r>
            <a:r>
              <a:rPr lang="en-US" sz="1400" dirty="0" smtClean="0"/>
              <a:t>.</a:t>
            </a:r>
          </a:p>
          <a:p>
            <a:endParaRPr lang="en-US" sz="1400" dirty="0"/>
          </a:p>
        </p:txBody>
      </p:sp>
    </p:spTree>
    <p:extLst>
      <p:ext uri="{BB962C8B-B14F-4D97-AF65-F5344CB8AC3E}">
        <p14:creationId xmlns:p14="http://schemas.microsoft.com/office/powerpoint/2010/main" val="255678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SPA </a:t>
            </a:r>
            <a:r>
              <a:rPr lang="en-US" dirty="0" smtClean="0"/>
              <a:t>Releases </a:t>
            </a:r>
            <a:r>
              <a:rPr lang="en-US" sz="2400" dirty="0" smtClean="0"/>
              <a:t>(Cont.)</a:t>
            </a:r>
            <a:endParaRPr lang="en-US" dirty="0"/>
          </a:p>
        </p:txBody>
      </p:sp>
      <p:sp>
        <p:nvSpPr>
          <p:cNvPr id="3" name="Slide Number Placeholder 2"/>
          <p:cNvSpPr>
            <a:spLocks noGrp="1"/>
          </p:cNvSpPr>
          <p:nvPr>
            <p:ph type="sldNum" sz="quarter" idx="10"/>
          </p:nvPr>
        </p:nvSpPr>
        <p:spPr/>
        <p:txBody>
          <a:bodyPr/>
          <a:lstStyle/>
          <a:p>
            <a:fld id="{EE15852F-0E5F-41B0-AFBF-8A2D7E1AD285}" type="slidenum">
              <a:rPr lang="en-US" smtClean="0"/>
              <a:pPr/>
              <a:t>7</a:t>
            </a:fld>
            <a:endParaRPr lang="en-US" dirty="0">
              <a:solidFill>
                <a:srgbClr val="0C419A"/>
              </a:solidFill>
            </a:endParaRPr>
          </a:p>
        </p:txBody>
      </p:sp>
      <p:sp>
        <p:nvSpPr>
          <p:cNvPr id="4" name="Rectangle 3"/>
          <p:cNvSpPr/>
          <p:nvPr/>
        </p:nvSpPr>
        <p:spPr>
          <a:xfrm>
            <a:off x="1048870" y="1194526"/>
            <a:ext cx="7417398" cy="5262979"/>
          </a:xfrm>
          <a:prstGeom prst="rect">
            <a:avLst/>
          </a:prstGeom>
        </p:spPr>
        <p:txBody>
          <a:bodyPr wrap="square">
            <a:spAutoFit/>
          </a:bodyPr>
          <a:lstStyle/>
          <a:p>
            <a:r>
              <a:rPr lang="en-US" sz="1400" b="1" dirty="0" smtClean="0"/>
              <a:t>LST</a:t>
            </a:r>
            <a:r>
              <a:rPr lang="en-US" sz="1400" dirty="0" smtClean="0"/>
              <a:t> </a:t>
            </a:r>
            <a:r>
              <a:rPr lang="en-US" sz="1400" dirty="0"/>
              <a:t>(Land Surface Temperature</a:t>
            </a:r>
            <a:r>
              <a:rPr lang="en-US" sz="1400" dirty="0" smtClean="0"/>
              <a:t>)</a:t>
            </a:r>
          </a:p>
          <a:p>
            <a:r>
              <a:rPr lang="en-US" sz="1400" dirty="0" smtClean="0"/>
              <a:t>The </a:t>
            </a:r>
            <a:r>
              <a:rPr lang="en-US" sz="1400" dirty="0"/>
              <a:t>LST_SPA takes as inputs the VIIRS M12, M13, M15, and M16 band SDR products; the VIIRS M-band Terrain-Corrected Geolocation product; the VIIRS Cloud Mask IP; and (optionally) the Aerosol Optical Thickness (AOT) IP, and produces the VIIRS LST Environmental Data Record (EDR) product. </a:t>
            </a:r>
            <a:endParaRPr lang="en-US" sz="1400" dirty="0" smtClean="0"/>
          </a:p>
          <a:p>
            <a:endParaRPr lang="en-US" sz="1400" dirty="0"/>
          </a:p>
          <a:p>
            <a:r>
              <a:rPr lang="en-US" sz="1400" b="1" dirty="0"/>
              <a:t>SNOWCOV</a:t>
            </a:r>
            <a:r>
              <a:rPr lang="en-US" sz="1400" dirty="0"/>
              <a:t> (Snow </a:t>
            </a:r>
            <a:r>
              <a:rPr lang="en-US" sz="1400" dirty="0" smtClean="0"/>
              <a:t>Cover)</a:t>
            </a:r>
          </a:p>
          <a:p>
            <a:r>
              <a:rPr lang="en-US" sz="1400" dirty="0" smtClean="0"/>
              <a:t>The </a:t>
            </a:r>
            <a:r>
              <a:rPr lang="en-US" sz="1400" dirty="0"/>
              <a:t>SNOWCOV_SPA takes as input the VIIRS I1, I2, I3, I5, M15, and M16 band SDR products; the VIIRS M-Band Terrain-Corrected Geolocation product; the VIIRS I-Band Terrain-Corrected Geolocation product; the VIIRS Cloud Mask Intermediate Product (IP); and the VIIRS Aerosol Optical Thickness IP and produces the mission-compliant Snow Binary Map EDR and Snow Fraction EDR</a:t>
            </a:r>
            <a:r>
              <a:rPr lang="en-US" sz="1400" dirty="0" smtClean="0"/>
              <a:t>.</a:t>
            </a:r>
          </a:p>
          <a:p>
            <a:endParaRPr lang="en-US" sz="1400" dirty="0"/>
          </a:p>
          <a:p>
            <a:r>
              <a:rPr lang="en-US" sz="1400" b="1" dirty="0"/>
              <a:t>SURFREFLECT</a:t>
            </a:r>
            <a:r>
              <a:rPr lang="en-US" sz="1400" dirty="0"/>
              <a:t> (Surface </a:t>
            </a:r>
            <a:r>
              <a:rPr lang="en-US" sz="1400" dirty="0" smtClean="0"/>
              <a:t>Reflectance)</a:t>
            </a:r>
          </a:p>
          <a:p>
            <a:r>
              <a:rPr lang="en-US" sz="1400" dirty="0" smtClean="0"/>
              <a:t>The </a:t>
            </a:r>
            <a:r>
              <a:rPr lang="en-US" sz="1400" dirty="0"/>
              <a:t>SURFREFLECT_SPA takes as inputs VIIRS M-band Sensor Data Record (SDR) products; VIIRS I-band SDR products; the VIIRS M-Band Terrain-Corrected Geolocation product; the VIIRS I-Band Terrain-Corrected Geolocation product; the VIIRS Cloud IP; the Aerosol Optical Thickness IP; and the Aerosol Model Index IP and meteorological ancillary, and produces the mission-compliant VIIRS Surface Reflectance HDF5 IP. </a:t>
            </a:r>
          </a:p>
          <a:p>
            <a:endParaRPr lang="en-US" sz="1400" dirty="0"/>
          </a:p>
          <a:p>
            <a:r>
              <a:rPr lang="en-US" sz="1400" b="1" dirty="0"/>
              <a:t>VEGINDEX</a:t>
            </a:r>
            <a:r>
              <a:rPr lang="en-US" sz="1400" dirty="0"/>
              <a:t> (Vegetation </a:t>
            </a:r>
            <a:r>
              <a:rPr lang="en-US" sz="1400" dirty="0" smtClean="0"/>
              <a:t>Index)</a:t>
            </a:r>
          </a:p>
          <a:p>
            <a:r>
              <a:rPr lang="en-US" sz="1400" dirty="0" smtClean="0"/>
              <a:t>The </a:t>
            </a:r>
            <a:r>
              <a:rPr lang="en-US" sz="1400" dirty="0"/>
              <a:t>VEGINDEX_SPA takes as inputs VIIRS I1 and I2 band SDR products; the VIIRS I-band Terrain-Corrected Geolocation product; and the VIIRS Surface Reflectance Intermediate Product (IP) and produces the mission-compliant VIIRS Vegetation Index EDR product.</a:t>
            </a:r>
          </a:p>
        </p:txBody>
      </p:sp>
    </p:spTree>
    <p:extLst>
      <p:ext uri="{BB962C8B-B14F-4D97-AF65-F5344CB8AC3E}">
        <p14:creationId xmlns:p14="http://schemas.microsoft.com/office/powerpoint/2010/main" val="2105547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SPA Releases </a:t>
            </a:r>
            <a:r>
              <a:rPr lang="en-US" sz="2400" dirty="0"/>
              <a:t>(Cont.)</a:t>
            </a:r>
            <a:endParaRPr lang="en-US" dirty="0"/>
          </a:p>
        </p:txBody>
      </p:sp>
      <p:sp>
        <p:nvSpPr>
          <p:cNvPr id="3" name="Slide Number Placeholder 2"/>
          <p:cNvSpPr>
            <a:spLocks noGrp="1"/>
          </p:cNvSpPr>
          <p:nvPr>
            <p:ph type="sldNum" sz="quarter" idx="10"/>
          </p:nvPr>
        </p:nvSpPr>
        <p:spPr/>
        <p:txBody>
          <a:bodyPr/>
          <a:lstStyle/>
          <a:p>
            <a:fld id="{EE15852F-0E5F-41B0-AFBF-8A2D7E1AD285}" type="slidenum">
              <a:rPr lang="en-US" smtClean="0"/>
              <a:pPr/>
              <a:t>8</a:t>
            </a:fld>
            <a:endParaRPr lang="en-US" dirty="0">
              <a:solidFill>
                <a:srgbClr val="0C419A"/>
              </a:solidFill>
            </a:endParaRPr>
          </a:p>
        </p:txBody>
      </p:sp>
      <p:sp>
        <p:nvSpPr>
          <p:cNvPr id="4" name="Rectangle 3"/>
          <p:cNvSpPr/>
          <p:nvPr/>
        </p:nvSpPr>
        <p:spPr>
          <a:xfrm>
            <a:off x="693868" y="1356992"/>
            <a:ext cx="7600278" cy="5047536"/>
          </a:xfrm>
          <a:prstGeom prst="rect">
            <a:avLst/>
          </a:prstGeom>
        </p:spPr>
        <p:txBody>
          <a:bodyPr wrap="square">
            <a:spAutoFit/>
          </a:bodyPr>
          <a:lstStyle/>
          <a:p>
            <a:r>
              <a:rPr lang="en-US" sz="1400" b="1" dirty="0"/>
              <a:t>COP</a:t>
            </a:r>
            <a:r>
              <a:rPr lang="en-US" sz="1400" dirty="0"/>
              <a:t> (Cloud Optical Properties) </a:t>
            </a:r>
            <a:r>
              <a:rPr lang="en-US" sz="1400" dirty="0" smtClean="0"/>
              <a:t>SPA</a:t>
            </a:r>
          </a:p>
          <a:p>
            <a:r>
              <a:rPr lang="en-US" sz="1400" dirty="0" smtClean="0"/>
              <a:t>The </a:t>
            </a:r>
            <a:r>
              <a:rPr lang="en-US" sz="1400" dirty="0"/>
              <a:t>COP_SPA takes as inputs VIIRS Moderate Resolution Band SDR and Terrain-Corrected Geolocation products, the VIIRS Cloud Mask IP, and meteorological ancillary to produce mission-compliant VIIRS Cloud Optical Properties IP and VIIRS Ice &amp; Night Water Cloud Top Temperature HDF5 IP.</a:t>
            </a:r>
          </a:p>
          <a:p>
            <a:endParaRPr lang="en-US" sz="1400" dirty="0"/>
          </a:p>
          <a:p>
            <a:r>
              <a:rPr lang="en-US" sz="1400" b="1" dirty="0" smtClean="0"/>
              <a:t>CLOUDMASK</a:t>
            </a:r>
          </a:p>
          <a:p>
            <a:r>
              <a:rPr lang="en-US" sz="1400" dirty="0" smtClean="0"/>
              <a:t>The </a:t>
            </a:r>
            <a:r>
              <a:rPr lang="en-US" sz="1400" dirty="0"/>
              <a:t>CLOUDMASK_SPA takes as input VIIRS I1, I2, I4, I5, M1, M4, M5, M7, M8, M9, M10, M11, M12, M13, M14, M15, and M16 band SDR products; the VIIRS M-Band Terrain-corrected Geolocation product; the VIIRS Active Fire Product and meteorological ancillaries.  The SPA produces the mission-compliant Cloud Mask IP HDF5 product</a:t>
            </a:r>
            <a:r>
              <a:rPr lang="en-US" sz="1400" dirty="0" smtClean="0"/>
              <a:t>.</a:t>
            </a:r>
          </a:p>
          <a:p>
            <a:endParaRPr lang="en-US" sz="1400" dirty="0" smtClean="0"/>
          </a:p>
          <a:p>
            <a:r>
              <a:rPr lang="en-US" sz="1400" dirty="0" smtClean="0"/>
              <a:t>___________________________________________________________________________</a:t>
            </a:r>
          </a:p>
          <a:p>
            <a:endParaRPr lang="en-US" sz="1400" dirty="0" smtClean="0"/>
          </a:p>
          <a:p>
            <a:r>
              <a:rPr lang="en-US" sz="1400" b="1" dirty="0"/>
              <a:t>Following NOAA Operational Algorithms updated to version </a:t>
            </a:r>
            <a:r>
              <a:rPr lang="en-US" sz="1400" b="1" dirty="0" smtClean="0"/>
              <a:t>1.5.08.05 </a:t>
            </a:r>
            <a:r>
              <a:rPr lang="en-US" sz="1400" b="1" dirty="0"/>
              <a:t>(</a:t>
            </a:r>
            <a:r>
              <a:rPr lang="en-US" sz="1400" b="1" dirty="0" smtClean="0"/>
              <a:t>Mx8.5):</a:t>
            </a:r>
            <a:endParaRPr lang="en-US" sz="1400" b="1" dirty="0"/>
          </a:p>
          <a:p>
            <a:endParaRPr lang="en-US" sz="1400" dirty="0"/>
          </a:p>
          <a:p>
            <a:r>
              <a:rPr lang="en-US" sz="1400" b="1" dirty="0"/>
              <a:t>C-SDR SPA </a:t>
            </a:r>
            <a:r>
              <a:rPr lang="en-US" sz="1400" b="1" dirty="0" smtClean="0"/>
              <a:t>v1.8</a:t>
            </a:r>
            <a:endParaRPr lang="en-US" sz="1400" b="1" dirty="0"/>
          </a:p>
          <a:p>
            <a:r>
              <a:rPr lang="en-US" sz="1400" dirty="0" smtClean="0"/>
              <a:t>The </a:t>
            </a:r>
            <a:r>
              <a:rPr lang="en-US" sz="1400" dirty="0"/>
              <a:t>Common Sensor Data Record Science Processing Algorithm (C-SDR_SPA) processes SNPP VIIRS, ATMS and </a:t>
            </a:r>
            <a:r>
              <a:rPr lang="en-US" sz="1400" dirty="0" err="1"/>
              <a:t>CrIS</a:t>
            </a:r>
            <a:r>
              <a:rPr lang="en-US" sz="1400" dirty="0"/>
              <a:t> Raw Data Record (RDR) HDF5 files into corresponding instrument-specific and mission-compliant HDF5 SDR and Geolocation single granule or swath products.  The SPA functions in two modes:  Standalone, or as an IPOPP plug-in (IPOPP v2.3 required).</a:t>
            </a:r>
          </a:p>
          <a:p>
            <a:endParaRPr lang="en-US" sz="1400" dirty="0"/>
          </a:p>
        </p:txBody>
      </p:sp>
    </p:spTree>
    <p:extLst>
      <p:ext uri="{BB962C8B-B14F-4D97-AF65-F5344CB8AC3E}">
        <p14:creationId xmlns:p14="http://schemas.microsoft.com/office/powerpoint/2010/main" val="83591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Processing Tool Releases</a:t>
            </a:r>
            <a:endParaRPr lang="en-US" dirty="0"/>
          </a:p>
        </p:txBody>
      </p:sp>
      <p:sp>
        <p:nvSpPr>
          <p:cNvPr id="3" name="Slide Number Placeholder 2"/>
          <p:cNvSpPr>
            <a:spLocks noGrp="1"/>
          </p:cNvSpPr>
          <p:nvPr>
            <p:ph type="sldNum" sz="quarter" idx="10"/>
          </p:nvPr>
        </p:nvSpPr>
        <p:spPr/>
        <p:txBody>
          <a:bodyPr/>
          <a:lstStyle/>
          <a:p>
            <a:fld id="{EE15852F-0E5F-41B0-AFBF-8A2D7E1AD285}" type="slidenum">
              <a:rPr lang="en-US" smtClean="0"/>
              <a:pPr/>
              <a:t>9</a:t>
            </a:fld>
            <a:endParaRPr lang="en-US" dirty="0">
              <a:solidFill>
                <a:srgbClr val="0C419A"/>
              </a:solidFill>
            </a:endParaRPr>
          </a:p>
        </p:txBody>
      </p:sp>
      <p:sp>
        <p:nvSpPr>
          <p:cNvPr id="4" name="Rectangle 3"/>
          <p:cNvSpPr/>
          <p:nvPr/>
        </p:nvSpPr>
        <p:spPr>
          <a:xfrm>
            <a:off x="763794" y="1478825"/>
            <a:ext cx="7433534" cy="2677656"/>
          </a:xfrm>
          <a:prstGeom prst="rect">
            <a:avLst/>
          </a:prstGeom>
        </p:spPr>
        <p:txBody>
          <a:bodyPr wrap="square">
            <a:spAutoFit/>
          </a:bodyPr>
          <a:lstStyle/>
          <a:p>
            <a:r>
              <a:rPr lang="en-US" sz="1400" b="1" dirty="0"/>
              <a:t>IPOPP </a:t>
            </a:r>
            <a:r>
              <a:rPr lang="en-US" sz="1400" b="1" dirty="0" smtClean="0"/>
              <a:t>v2.3</a:t>
            </a:r>
            <a:endParaRPr lang="en-US" sz="1400" b="1" dirty="0"/>
          </a:p>
          <a:p>
            <a:r>
              <a:rPr lang="en-US" sz="1400" dirty="0" smtClean="0"/>
              <a:t>IPOPP </a:t>
            </a:r>
            <a:r>
              <a:rPr lang="en-US" sz="1400" dirty="0"/>
              <a:t>v2.3 produces SNPP </a:t>
            </a:r>
            <a:r>
              <a:rPr lang="en-US" sz="1400" dirty="0" smtClean="0"/>
              <a:t>- VIIRS</a:t>
            </a:r>
            <a:r>
              <a:rPr lang="en-US" sz="1400" dirty="0"/>
              <a:t>, </a:t>
            </a:r>
            <a:r>
              <a:rPr lang="en-US" sz="1400" dirty="0" err="1"/>
              <a:t>CrIS</a:t>
            </a:r>
            <a:r>
              <a:rPr lang="en-US" sz="1400" dirty="0"/>
              <a:t>, ATMS, and OMPS output, while still producing Terra/Aqua MODIS output in the same </a:t>
            </a:r>
            <a:r>
              <a:rPr lang="en-US" sz="1400" dirty="0" smtClean="0"/>
              <a:t>package</a:t>
            </a:r>
          </a:p>
          <a:p>
            <a:endParaRPr lang="en-US" sz="1400" dirty="0" smtClean="0">
              <a:effectLst/>
            </a:endParaRPr>
          </a:p>
          <a:p>
            <a:r>
              <a:rPr lang="en-US" sz="1400" b="1" dirty="0"/>
              <a:t>RT-STPS </a:t>
            </a:r>
            <a:r>
              <a:rPr lang="en-US" sz="1400" b="1" dirty="0" smtClean="0"/>
              <a:t>v5.6</a:t>
            </a:r>
            <a:endParaRPr lang="en-US" sz="1400" b="1" dirty="0"/>
          </a:p>
          <a:p>
            <a:r>
              <a:rPr lang="en-US" sz="1400" dirty="0" smtClean="0"/>
              <a:t>The </a:t>
            </a:r>
            <a:r>
              <a:rPr lang="en-US" sz="1400" dirty="0"/>
              <a:t>Real-time Software Telemetry Processing System (RT-STPS) is a generalized CCSDS data processing package. RT-STPS is a Java application that ingests telemetry data from a spacecraft transmission in real-time or from an equivalent demodulated file, performs multi-mission protocol processing including link-layer artifact corrections, provides data integrity statistics, and produces output to a file or TCP/IP socket. </a:t>
            </a:r>
          </a:p>
          <a:p>
            <a:endParaRPr lang="en-US" sz="1400" dirty="0">
              <a:effectLst/>
            </a:endParaRPr>
          </a:p>
          <a:p>
            <a:endParaRPr lang="en-US" sz="1400" dirty="0">
              <a:effectLst/>
            </a:endParaRPr>
          </a:p>
        </p:txBody>
      </p:sp>
    </p:spTree>
    <p:extLst>
      <p:ext uri="{BB962C8B-B14F-4D97-AF65-F5344CB8AC3E}">
        <p14:creationId xmlns:p14="http://schemas.microsoft.com/office/powerpoint/2010/main" val="3989636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47473</TotalTime>
  <Words>698</Words>
  <Application>Microsoft Office PowerPoint</Application>
  <PresentationFormat>On-screen Show (4:3)</PresentationFormat>
  <Paragraphs>139</Paragraphs>
  <Slides>18</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3</vt:i4>
      </vt:variant>
      <vt:variant>
        <vt:lpstr>Slide Titles</vt:lpstr>
      </vt:variant>
      <vt:variant>
        <vt:i4>18</vt:i4>
      </vt:variant>
    </vt:vector>
  </HeadingPairs>
  <TitlesOfParts>
    <vt:vector size="25" baseType="lpstr">
      <vt:lpstr>ＭＳ Ｐゴシック</vt:lpstr>
      <vt:lpstr>Arial</vt:lpstr>
      <vt:lpstr>StarSymbol</vt:lpstr>
      <vt:lpstr>Blank Presentation</vt:lpstr>
      <vt:lpstr>C:\Users\rkannenb\Desktop\Simulcast2.vsd\Drawing\~Page-1\Rounded rectangle.91</vt:lpstr>
      <vt:lpstr>C:\Users\rkannenb\Desktop\Simulcast2.vsd\Drawing\~Page-1\Rounded rectangle.91</vt:lpstr>
      <vt:lpstr>C:\Users\rkannenb\Desktop\Simulcast2.vsd\Drawing\~Page-1\Rounded rectangle.91</vt:lpstr>
      <vt:lpstr>PowerPoint Presentation</vt:lpstr>
      <vt:lpstr>Supporting S-NPP Users</vt:lpstr>
      <vt:lpstr>PowerPoint Presentation</vt:lpstr>
      <vt:lpstr>Science Processing Algorithms (SPA)</vt:lpstr>
      <vt:lpstr>PowerPoint Presentation</vt:lpstr>
      <vt:lpstr>Recent SPA Releases</vt:lpstr>
      <vt:lpstr>Recent SPA Releases (Cont.)</vt:lpstr>
      <vt:lpstr>Recent SPA Releases (Cont.)</vt:lpstr>
      <vt:lpstr>Recent Processing Tool Releases</vt:lpstr>
      <vt:lpstr>PowerPoint Presentation</vt:lpstr>
      <vt:lpstr>Coming Soon to the DRL - NASA Evaluation Algorithms - </vt:lpstr>
      <vt:lpstr>CVIIRS SPA - True Color Sharpening</vt:lpstr>
      <vt:lpstr>ATMS and CrIS Imagery: new in H2G_SPA</vt:lpstr>
      <vt:lpstr>PowerPoint Presentation</vt:lpstr>
      <vt:lpstr>PowerPoint Presentation</vt:lpstr>
      <vt:lpstr>IPOPP Distributed Architecture and Standard Interfaces</vt:lpstr>
      <vt:lpstr>PowerPoint Presentation</vt:lpstr>
      <vt:lpstr>PowerPoint Presentation</vt:lpstr>
    </vt:vector>
  </TitlesOfParts>
  <Company>LMIT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loaner</cp:lastModifiedBy>
  <cp:revision>2702</cp:revision>
  <cp:lastPrinted>2008-06-11T22:04:32Z</cp:lastPrinted>
  <dcterms:created xsi:type="dcterms:W3CDTF">2010-07-12T13:21:08Z</dcterms:created>
  <dcterms:modified xsi:type="dcterms:W3CDTF">2014-11-18T12:56:37Z</dcterms:modified>
</cp:coreProperties>
</file>